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6"/>
  </p:notesMasterIdLst>
  <p:sldIdLst>
    <p:sldId id="256" r:id="rId4"/>
    <p:sldId id="257" r:id="rId5"/>
    <p:sldId id="259" r:id="rId7"/>
    <p:sldId id="262" r:id="rId8"/>
    <p:sldId id="264" r:id="rId9"/>
    <p:sldId id="265" r:id="rId10"/>
    <p:sldId id="267" r:id="rId11"/>
    <p:sldId id="268" r:id="rId12"/>
    <p:sldId id="271" r:id="rId13"/>
    <p:sldId id="269" r:id="rId14"/>
    <p:sldId id="270" r:id="rId1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showPr>
  <p:clrMru>
    <a:srgbClr val="4A5758"/>
    <a:srgbClr val="6C0000"/>
    <a:srgbClr val="4C0000"/>
    <a:srgbClr val="7A8E8F"/>
    <a:srgbClr val="63858C"/>
    <a:srgbClr val="BAE1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p:scale>
          <a:sx n="100" d="100"/>
          <a:sy n="100" d="100"/>
        </p:scale>
        <p:origin x="-954" y="-264"/>
      </p:cViewPr>
      <p:guideLst>
        <p:guide orient="horz" pos="648"/>
        <p:guide orient="horz" pos="712"/>
        <p:guide orient="horz" pos="3928"/>
        <p:guide orient="horz" pos="3864"/>
        <p:guide pos="416"/>
        <p:guide pos="725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notesMaster" Target="notesMasters/notesMaster1.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985211-015B-45A4-BDD9-7961C469F9C6}"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308A01-E84E-4495-A2E9-2AF1BCE29BB9}"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6308A01-E84E-4495-A2E9-2AF1BCE29BB9}"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6308A01-E84E-4495-A2E9-2AF1BCE29BB9}"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6308A01-E84E-4495-A2E9-2AF1BCE29BB9}"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6308A01-E84E-4495-A2E9-2AF1BCE29BB9}"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beijing/"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8715A0F3-ABD9-4553-8BCB-84C5627758B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23B521D-0BBF-497A-902F-C17AD416F93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8715A0F3-ABD9-4553-8BCB-84C5627758B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23B521D-0BBF-497A-902F-C17AD416F93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8715A0F3-ABD9-4553-8BCB-84C5627758B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23B521D-0BBF-497A-902F-C17AD416F93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8715A0F3-ABD9-4553-8BCB-84C5627758B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23B521D-0BBF-497A-902F-C17AD416F93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8715A0F3-ABD9-4553-8BCB-84C5627758B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23B521D-0BBF-497A-902F-C17AD416F93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8715A0F3-ABD9-4553-8BCB-84C5627758B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23B521D-0BBF-497A-902F-C17AD416F93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8715A0F3-ABD9-4553-8BCB-84C5627758B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23B521D-0BBF-497A-902F-C17AD416F93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8715A0F3-ABD9-4553-8BCB-84C5627758B1}"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23B521D-0BBF-497A-902F-C17AD416F93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8715A0F3-ABD9-4553-8BCB-84C5627758B1}"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23B521D-0BBF-497A-902F-C17AD416F93D}" type="slidenum">
              <a:rPr lang="zh-CN" altLang="en-US" smtClean="0"/>
            </a:fld>
            <a:endParaRPr lang="zh-CN" altLang="en-US"/>
          </a:p>
        </p:txBody>
      </p:sp>
      <p:sp>
        <p:nvSpPr>
          <p:cNvPr id="11" name="TextBox 10"/>
          <p:cNvSpPr txBox="1"/>
          <p:nvPr userDrawn="1"/>
        </p:nvSpPr>
        <p:spPr>
          <a:xfrm>
            <a:off x="1187624" y="6739570"/>
            <a:ext cx="1440159" cy="118430"/>
          </a:xfrm>
          <a:prstGeom prst="rect">
            <a:avLst/>
          </a:prstGeom>
          <a:noFill/>
        </p:spPr>
        <p:txBody>
          <a:bodyPr wrap="square" rtlCol="0">
            <a:spAutoFit/>
          </a:bodyPr>
          <a:lstStyle/>
          <a:p>
            <a:pPr>
              <a:lnSpc>
                <a:spcPct val="200000"/>
              </a:lnSpc>
            </a:pPr>
            <a:r>
              <a:rPr lang="en-US" altLang="zh-CN" sz="100" dirty="0" smtClean="0">
                <a:solidFill>
                  <a:prstClr val="black"/>
                </a:solidFill>
                <a:ea typeface="微软雅黑" panose="020B0503020204020204" pitchFamily="34" charset="-122"/>
                <a:hlinkClick r:id="rId2"/>
              </a:rPr>
              <a:t>PPT</a:t>
            </a:r>
            <a:r>
              <a:rPr lang="zh-CN" altLang="en-US" sz="100" dirty="0" smtClean="0">
                <a:solidFill>
                  <a:prstClr val="black"/>
                </a:solidFill>
                <a:ea typeface="微软雅黑" panose="020B0503020204020204" pitchFamily="34" charset="-122"/>
                <a:hlinkClick r:id="rId2"/>
              </a:rPr>
              <a:t>背景图片</a:t>
            </a:r>
            <a:r>
              <a:rPr lang="zh-CN" altLang="en-US" sz="100" dirty="0" smtClean="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http://www.1ppt.com/beijing/</a:t>
            </a:r>
            <a:endParaRPr lang="en-US" altLang="zh-CN" sz="100" dirty="0" smtClean="0">
              <a:solidFill>
                <a:prstClr val="black"/>
              </a:solidFill>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8715A0F3-ABD9-4553-8BCB-84C5627758B1}"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23B521D-0BBF-497A-902F-C17AD416F93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715A0F3-ABD9-4553-8BCB-84C5627758B1}"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23B521D-0BBF-497A-902F-C17AD416F93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8715A0F3-ABD9-4553-8BCB-84C5627758B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23B521D-0BBF-497A-902F-C17AD416F93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15A0F3-ABD9-4553-8BCB-84C5627758B1}"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3B521D-0BBF-497A-902F-C17AD416F93D}"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image11.wdp"/><Relationship Id="rId1"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image11.wdp"/><Relationship Id="rId1" Type="http://schemas.openxmlformats.org/officeDocument/2006/relationships/image" Target="../media/image10.png"/></Relationships>
</file>

<file path=ppt/slides/_rels/slide2.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image11.wdp"/><Relationship Id="rId1" Type="http://schemas.openxmlformats.org/officeDocument/2006/relationships/image" Target="../media/image10.png"/></Relationships>
</file>

<file path=ppt/slides/_rels/slide5.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4.xml"/><Relationship Id="rId7"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image11.wdp"/><Relationship Id="rId1"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image11.wdp"/><Relationship Id="rId1"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image11.wdp"/><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cstate="screen"/>
          <a:srcRect t="-269"/>
          <a:stretch>
            <a:fillRect/>
          </a:stretch>
        </p:blipFill>
        <p:spPr>
          <a:xfrm>
            <a:off x="0" y="0"/>
            <a:ext cx="12192000" cy="6858000"/>
          </a:xfrm>
          <a:prstGeom prst="rect">
            <a:avLst/>
          </a:prstGeom>
        </p:spPr>
      </p:pic>
      <p:pic>
        <p:nvPicPr>
          <p:cNvPr id="7" name="图片 6"/>
          <p:cNvPicPr>
            <a:picLocks noChangeAspect="1"/>
          </p:cNvPicPr>
          <p:nvPr/>
        </p:nvPicPr>
        <p:blipFill>
          <a:blip r:embed="rId2" cstate="screen"/>
          <a:stretch>
            <a:fillRect/>
          </a:stretch>
        </p:blipFill>
        <p:spPr>
          <a:xfrm>
            <a:off x="660400" y="4745220"/>
            <a:ext cx="8621485" cy="1725192"/>
          </a:xfrm>
          <a:prstGeom prst="rect">
            <a:avLst/>
          </a:prstGeom>
        </p:spPr>
      </p:pic>
      <p:pic>
        <p:nvPicPr>
          <p:cNvPr id="9" name="图片 8"/>
          <p:cNvPicPr>
            <a:picLocks noChangeAspect="1"/>
          </p:cNvPicPr>
          <p:nvPr/>
        </p:nvPicPr>
        <p:blipFill>
          <a:blip r:embed="rId3" cstate="screen"/>
          <a:stretch>
            <a:fillRect/>
          </a:stretch>
        </p:blipFill>
        <p:spPr>
          <a:xfrm>
            <a:off x="425200" y="124119"/>
            <a:ext cx="3092390" cy="1436915"/>
          </a:xfrm>
          <a:prstGeom prst="rect">
            <a:avLst/>
          </a:prstGeom>
        </p:spPr>
      </p:pic>
      <p:sp>
        <p:nvSpPr>
          <p:cNvPr id="2" name="文本框 1"/>
          <p:cNvSpPr txBox="1"/>
          <p:nvPr/>
        </p:nvSpPr>
        <p:spPr>
          <a:xfrm>
            <a:off x="2026285" y="1259840"/>
            <a:ext cx="8526145" cy="1198880"/>
          </a:xfrm>
          <a:prstGeom prst="rect">
            <a:avLst/>
          </a:prstGeom>
          <a:noFill/>
        </p:spPr>
        <p:txBody>
          <a:bodyPr wrap="square" rtlCol="0">
            <a:spAutoFit/>
          </a:bodyPr>
          <a:p>
            <a:pPr algn="ctr"/>
            <a:r>
              <a:rPr lang="zh-CN" altLang="en-US" sz="3600">
                <a:latin typeface="+mj-lt"/>
                <a:ea typeface="+mj-lt"/>
                <a:cs typeface="+mj-lt"/>
              </a:rPr>
              <a:t>202</a:t>
            </a:r>
            <a:r>
              <a:rPr lang="en-US" altLang="zh-CN" sz="3600">
                <a:latin typeface="+mj-lt"/>
                <a:ea typeface="+mj-lt"/>
                <a:cs typeface="+mj-lt"/>
              </a:rPr>
              <a:t>2</a:t>
            </a:r>
            <a:r>
              <a:rPr lang="zh-CN" altLang="en-US" sz="3600">
                <a:latin typeface="+mj-lt"/>
                <a:ea typeface="+mj-lt"/>
                <a:cs typeface="+mj-lt"/>
              </a:rPr>
              <a:t>年番禺区促进企业使用云服务建站</a:t>
            </a:r>
            <a:endParaRPr lang="zh-CN" altLang="en-US" sz="3600">
              <a:latin typeface="+mj-lt"/>
              <a:ea typeface="+mj-lt"/>
              <a:cs typeface="+mj-lt"/>
            </a:endParaRPr>
          </a:p>
          <a:p>
            <a:pPr algn="ctr"/>
            <a:r>
              <a:rPr lang="zh-CN" altLang="en-US" sz="3600">
                <a:latin typeface="+mj-lt"/>
                <a:ea typeface="+mj-lt"/>
                <a:cs typeface="+mj-lt"/>
              </a:rPr>
              <a:t>工具开展跨境电商业务事项申报问答</a:t>
            </a:r>
            <a:endParaRPr lang="zh-CN" altLang="en-US" sz="3600">
              <a:latin typeface="+mj-lt"/>
              <a:ea typeface="+mj-lt"/>
              <a:cs typeface="+mj-lt"/>
            </a:endParaRPr>
          </a:p>
        </p:txBody>
      </p:sp>
      <p:sp>
        <p:nvSpPr>
          <p:cNvPr id="3" name="文本框 2"/>
          <p:cNvSpPr txBox="1"/>
          <p:nvPr/>
        </p:nvSpPr>
        <p:spPr>
          <a:xfrm>
            <a:off x="3336925" y="4382135"/>
            <a:ext cx="5763260" cy="829945"/>
          </a:xfrm>
          <a:prstGeom prst="rect">
            <a:avLst/>
          </a:prstGeom>
          <a:noFill/>
        </p:spPr>
        <p:txBody>
          <a:bodyPr wrap="square" rtlCol="0">
            <a:spAutoFit/>
          </a:bodyPr>
          <a:p>
            <a:pPr algn="ctr"/>
            <a:r>
              <a:rPr lang="zh-CN" altLang="en-US" sz="2400">
                <a:ea typeface="+mn-lt"/>
              </a:rPr>
              <a:t>番禺区科技工业商务和信息化局</a:t>
            </a:r>
            <a:endParaRPr lang="zh-CN" altLang="en-US" sz="2400">
              <a:ea typeface="+mn-lt"/>
            </a:endParaRPr>
          </a:p>
          <a:p>
            <a:pPr algn="ctr"/>
            <a:r>
              <a:rPr lang="en-US" altLang="zh-CN" sz="2400">
                <a:ea typeface="+mn-lt"/>
              </a:rPr>
              <a:t>2022</a:t>
            </a:r>
            <a:r>
              <a:rPr lang="zh-CN" altLang="en-US" sz="2400">
                <a:ea typeface="+mn-lt"/>
              </a:rPr>
              <a:t>年</a:t>
            </a:r>
            <a:r>
              <a:rPr lang="en-US" altLang="zh-CN" sz="2400">
                <a:ea typeface="+mn-lt"/>
              </a:rPr>
              <a:t>5</a:t>
            </a:r>
            <a:r>
              <a:rPr lang="zh-CN" altLang="en-US" sz="2400">
                <a:ea typeface="+mn-lt"/>
              </a:rPr>
              <a:t>月</a:t>
            </a:r>
            <a:r>
              <a:rPr lang="en-US" altLang="zh-CN" sz="2400">
                <a:ea typeface="+mn-lt"/>
              </a:rPr>
              <a:t>30</a:t>
            </a:r>
            <a:r>
              <a:rPr lang="zh-CN" altLang="en-US" sz="2400">
                <a:ea typeface="+mn-lt"/>
              </a:rPr>
              <a:t>日</a:t>
            </a:r>
            <a:endParaRPr lang="zh-CN" altLang="en-US" sz="2400">
              <a:ea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6" presetClass="entr" presetSubtype="37"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outVertical)">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6594004" y="6729867"/>
            <a:ext cx="1440159" cy="123111"/>
          </a:xfrm>
          <a:prstGeom prst="rect">
            <a:avLst/>
          </a:prstGeom>
          <a:noFill/>
        </p:spPr>
        <p:txBody>
          <a:bodyPr wrap="square" rtlCol="0">
            <a:spAutoFit/>
          </a:bodyPr>
          <a:lstStyle/>
          <a:p>
            <a:pPr>
              <a:lnSpc>
                <a:spcPct val="200000"/>
              </a:lnSpc>
            </a:pPr>
            <a:r>
              <a:rPr lang="en-US" altLang="zh-CN" sz="100" dirty="0" smtClean="0">
                <a:solidFill>
                  <a:schemeClr val="bg1"/>
                </a:solidFill>
                <a:ea typeface="微软雅黑" panose="020B0503020204020204" pitchFamily="34" charset="-122"/>
              </a:rPr>
              <a:t>PPT</a:t>
            </a:r>
            <a:r>
              <a:rPr lang="zh-CN" altLang="en-US" sz="100" dirty="0" smtClean="0">
                <a:solidFill>
                  <a:schemeClr val="bg1"/>
                </a:solidFill>
                <a:ea typeface="微软雅黑" panose="020B0503020204020204" pitchFamily="34" charset="-122"/>
              </a:rPr>
              <a:t>背景图片 </a:t>
            </a:r>
            <a:r>
              <a:rPr lang="en-US" altLang="zh-CN" sz="100" dirty="0">
                <a:solidFill>
                  <a:schemeClr val="bg1"/>
                </a:solidFill>
                <a:ea typeface="微软雅黑" panose="020B0503020204020204" pitchFamily="34" charset="-122"/>
              </a:rPr>
              <a:t>http://www.1ppt.com/beijing/</a:t>
            </a:r>
            <a:endParaRPr lang="en-US" altLang="zh-CN" sz="100" dirty="0" smtClean="0">
              <a:solidFill>
                <a:schemeClr val="bg1"/>
              </a:solidFill>
              <a:ea typeface="微软雅黑" panose="020B0503020204020204" pitchFamily="34" charset="-122"/>
            </a:endParaRPr>
          </a:p>
        </p:txBody>
      </p:sp>
      <p:pic>
        <p:nvPicPr>
          <p:cNvPr id="5" name="图片 4"/>
          <p:cNvPicPr>
            <a:picLocks noChangeAspect="1"/>
          </p:cNvPicPr>
          <p:nvPr/>
        </p:nvPicPr>
        <p:blipFill rotWithShape="1">
          <a:blip r:embed="rId1" cstate="screen">
            <a:extLst>
              <a:ext uri="{BEBA8EAE-BF5A-486C-A8C5-ECC9F3942E4B}">
                <a14:imgProps xmlns:a14="http://schemas.microsoft.com/office/drawing/2010/main">
                  <a14:imgLayer r:embed="rId2">
                    <a14:imgEffect>
                      <a14:saturation sat="66000"/>
                    </a14:imgEffect>
                  </a14:imgLayer>
                </a14:imgProps>
              </a:ext>
            </a:extLst>
          </a:blip>
          <a:srcRect/>
          <a:stretch>
            <a:fillRect/>
          </a:stretch>
        </p:blipFill>
        <p:spPr>
          <a:xfrm>
            <a:off x="0" y="0"/>
            <a:ext cx="12192000" cy="6858000"/>
          </a:xfrm>
          <a:prstGeom prst="rect">
            <a:avLst/>
          </a:prstGeom>
        </p:spPr>
      </p:pic>
      <p:sp>
        <p:nvSpPr>
          <p:cNvPr id="6" name="矩形 5"/>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文本框 1"/>
          <p:cNvSpPr txBox="1"/>
          <p:nvPr/>
        </p:nvSpPr>
        <p:spPr>
          <a:xfrm>
            <a:off x="1748155" y="1191260"/>
            <a:ext cx="9003665" cy="953135"/>
          </a:xfrm>
          <a:prstGeom prst="rect">
            <a:avLst/>
          </a:prstGeom>
          <a:noFill/>
        </p:spPr>
        <p:txBody>
          <a:bodyPr wrap="square" rtlCol="0">
            <a:spAutoFit/>
          </a:bodyPr>
          <a:p>
            <a:r>
              <a:rPr lang="zh-CN" altLang="en-US" sz="2800">
                <a:latin typeface="+mj-lt"/>
                <a:ea typeface="+mj-lt"/>
              </a:rPr>
              <a:t>八、问：对番禺区关于促进企业使用云服务建站工具开展跨境电商业务事项申报的其他问题可以向谁咨询？</a:t>
            </a:r>
            <a:endParaRPr lang="zh-CN" altLang="en-US" sz="2800">
              <a:latin typeface="+mj-lt"/>
              <a:ea typeface="+mj-lt"/>
            </a:endParaRPr>
          </a:p>
        </p:txBody>
      </p:sp>
      <p:sp>
        <p:nvSpPr>
          <p:cNvPr id="3" name="文本框 2"/>
          <p:cNvSpPr txBox="1"/>
          <p:nvPr/>
        </p:nvSpPr>
        <p:spPr>
          <a:xfrm>
            <a:off x="1748155" y="3076575"/>
            <a:ext cx="9003665" cy="953135"/>
          </a:xfrm>
          <a:prstGeom prst="rect">
            <a:avLst/>
          </a:prstGeom>
          <a:noFill/>
        </p:spPr>
        <p:txBody>
          <a:bodyPr wrap="square" rtlCol="0">
            <a:spAutoFit/>
          </a:bodyPr>
          <a:p>
            <a:r>
              <a:rPr lang="zh-CN" altLang="en-US" sz="2800">
                <a:solidFill>
                  <a:srgbClr val="FF0000"/>
                </a:solidFill>
                <a:ea typeface="+mn-lt"/>
                <a:cs typeface="+mn-lt"/>
              </a:rPr>
              <a:t>答：联系人：何汉燊、严世强，联系电话：84632331；杨晓丹、石健敏，联系电话：</a:t>
            </a:r>
            <a:r>
              <a:rPr lang="en-US" altLang="zh-CN" sz="2800">
                <a:solidFill>
                  <a:srgbClr val="FF0000"/>
                </a:solidFill>
                <a:ea typeface="+mn-lt"/>
                <a:cs typeface="+mn-lt"/>
              </a:rPr>
              <a:t>84641331</a:t>
            </a:r>
            <a:endParaRPr lang="en-US" altLang="zh-CN" sz="2800">
              <a:solidFill>
                <a:srgbClr val="FF0000"/>
              </a:solidFill>
              <a:ea typeface="+mn-lt"/>
              <a:cs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6594004" y="6729867"/>
            <a:ext cx="1440159" cy="123111"/>
          </a:xfrm>
          <a:prstGeom prst="rect">
            <a:avLst/>
          </a:prstGeom>
          <a:noFill/>
        </p:spPr>
        <p:txBody>
          <a:bodyPr wrap="square" rtlCol="0">
            <a:spAutoFit/>
          </a:bodyPr>
          <a:lstStyle/>
          <a:p>
            <a:pPr>
              <a:lnSpc>
                <a:spcPct val="200000"/>
              </a:lnSpc>
            </a:pPr>
            <a:r>
              <a:rPr lang="en-US" altLang="zh-CN" sz="100" dirty="0" smtClean="0">
                <a:solidFill>
                  <a:schemeClr val="bg1"/>
                </a:solidFill>
                <a:ea typeface="微软雅黑" panose="020B0503020204020204" pitchFamily="34" charset="-122"/>
              </a:rPr>
              <a:t>PPT</a:t>
            </a:r>
            <a:r>
              <a:rPr lang="zh-CN" altLang="en-US" sz="100" dirty="0" smtClean="0">
                <a:solidFill>
                  <a:schemeClr val="bg1"/>
                </a:solidFill>
                <a:ea typeface="微软雅黑" panose="020B0503020204020204" pitchFamily="34" charset="-122"/>
              </a:rPr>
              <a:t>背景图片 </a:t>
            </a:r>
            <a:r>
              <a:rPr lang="en-US" altLang="zh-CN" sz="100" dirty="0">
                <a:solidFill>
                  <a:schemeClr val="bg1"/>
                </a:solidFill>
                <a:ea typeface="微软雅黑" panose="020B0503020204020204" pitchFamily="34" charset="-122"/>
              </a:rPr>
              <a:t>http://www.1ppt.com/beijing/</a:t>
            </a:r>
            <a:endParaRPr lang="en-US" altLang="zh-CN" sz="100" dirty="0" smtClean="0">
              <a:solidFill>
                <a:schemeClr val="bg1"/>
              </a:solidFill>
              <a:ea typeface="微软雅黑" panose="020B0503020204020204" pitchFamily="34" charset="-122"/>
            </a:endParaRPr>
          </a:p>
        </p:txBody>
      </p:sp>
      <p:pic>
        <p:nvPicPr>
          <p:cNvPr id="5" name="图片 4"/>
          <p:cNvPicPr>
            <a:picLocks noChangeAspect="1"/>
          </p:cNvPicPr>
          <p:nvPr/>
        </p:nvPicPr>
        <p:blipFill rotWithShape="1">
          <a:blip r:embed="rId1" cstate="screen">
            <a:extLst>
              <a:ext uri="{BEBA8EAE-BF5A-486C-A8C5-ECC9F3942E4B}">
                <a14:imgProps xmlns:a14="http://schemas.microsoft.com/office/drawing/2010/main">
                  <a14:imgLayer r:embed="rId2">
                    <a14:imgEffect>
                      <a14:saturation sat="66000"/>
                    </a14:imgEffect>
                  </a14:imgLayer>
                </a14:imgProps>
              </a:ext>
            </a:extLst>
          </a:blip>
          <a:srcRect/>
          <a:stretch>
            <a:fillRect/>
          </a:stretch>
        </p:blipFill>
        <p:spPr>
          <a:xfrm>
            <a:off x="0" y="0"/>
            <a:ext cx="12192000" cy="6858000"/>
          </a:xfrm>
          <a:prstGeom prst="rect">
            <a:avLst/>
          </a:prstGeom>
        </p:spPr>
      </p:pic>
      <p:sp>
        <p:nvSpPr>
          <p:cNvPr id="6" name="矩形 5"/>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文本框 1"/>
          <p:cNvSpPr txBox="1"/>
          <p:nvPr/>
        </p:nvSpPr>
        <p:spPr>
          <a:xfrm>
            <a:off x="1748155" y="771525"/>
            <a:ext cx="9003665" cy="1383665"/>
          </a:xfrm>
          <a:prstGeom prst="rect">
            <a:avLst/>
          </a:prstGeom>
          <a:noFill/>
        </p:spPr>
        <p:txBody>
          <a:bodyPr wrap="square" rtlCol="0">
            <a:spAutoFit/>
          </a:bodyPr>
          <a:p>
            <a:r>
              <a:rPr lang="zh-CN" altLang="en-US" sz="2800">
                <a:latin typeface="+mj-lt"/>
                <a:ea typeface="+mj-lt"/>
              </a:rPr>
              <a:t>九、问：对番禺区关于促进企业使用云服务建站工具开展跨境电商业务事项申报有关表单资料电子版可以从哪里下载？</a:t>
            </a:r>
            <a:endParaRPr lang="zh-CN" altLang="en-US" sz="2800">
              <a:latin typeface="+mj-lt"/>
              <a:ea typeface="+mj-lt"/>
            </a:endParaRPr>
          </a:p>
        </p:txBody>
      </p:sp>
      <p:sp>
        <p:nvSpPr>
          <p:cNvPr id="3" name="文本框 2"/>
          <p:cNvSpPr txBox="1"/>
          <p:nvPr/>
        </p:nvSpPr>
        <p:spPr>
          <a:xfrm>
            <a:off x="1748155" y="2574925"/>
            <a:ext cx="9003665" cy="2245360"/>
          </a:xfrm>
          <a:prstGeom prst="rect">
            <a:avLst/>
          </a:prstGeom>
          <a:noFill/>
        </p:spPr>
        <p:txBody>
          <a:bodyPr wrap="square" rtlCol="0">
            <a:spAutoFit/>
          </a:bodyPr>
          <a:p>
            <a:r>
              <a:rPr lang="zh-CN" altLang="en-US" sz="2800">
                <a:solidFill>
                  <a:srgbClr val="FF0000"/>
                </a:solidFill>
                <a:ea typeface="+mn-lt"/>
                <a:cs typeface="+mn-lt"/>
              </a:rPr>
              <a:t>答：有关表单资料电子版下载链接：</a:t>
            </a:r>
            <a:endParaRPr lang="zh-CN" altLang="en-US" sz="2800">
              <a:solidFill>
                <a:srgbClr val="FF0000"/>
              </a:solidFill>
              <a:ea typeface="+mn-lt"/>
              <a:cs typeface="+mn-lt"/>
            </a:endParaRPr>
          </a:p>
          <a:p>
            <a:r>
              <a:rPr lang="zh-CN" altLang="en-US" sz="2800">
                <a:solidFill>
                  <a:srgbClr val="FF0000"/>
                </a:solidFill>
                <a:ea typeface="+mn-lt"/>
                <a:cs typeface="+mn-lt"/>
              </a:rPr>
              <a:t>https://pan.baidu.com/s/1i7Ag58xjNPmp8XjcM5rkqw</a:t>
            </a:r>
            <a:endParaRPr lang="zh-CN" altLang="en-US" sz="2800">
              <a:solidFill>
                <a:srgbClr val="FF0000"/>
              </a:solidFill>
              <a:ea typeface="+mn-lt"/>
              <a:cs typeface="+mn-lt"/>
            </a:endParaRPr>
          </a:p>
          <a:p>
            <a:endParaRPr lang="zh-CN" altLang="en-US" sz="2800">
              <a:solidFill>
                <a:srgbClr val="FF0000"/>
              </a:solidFill>
              <a:ea typeface="+mn-lt"/>
              <a:cs typeface="+mn-lt"/>
            </a:endParaRPr>
          </a:p>
          <a:p>
            <a:r>
              <a:rPr lang="zh-CN" altLang="en-US" sz="2800">
                <a:solidFill>
                  <a:srgbClr val="FF0000"/>
                </a:solidFill>
                <a:ea typeface="+mn-lt"/>
                <a:cs typeface="+mn-lt"/>
              </a:rPr>
              <a:t>提取码: te5x</a:t>
            </a:r>
            <a:endParaRPr lang="zh-CN" altLang="en-US" sz="2800">
              <a:solidFill>
                <a:srgbClr val="FF0000"/>
              </a:solidFill>
              <a:ea typeface="+mn-lt"/>
              <a:cs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1" cstate="screen"/>
          <a:stretch>
            <a:fillRect/>
          </a:stretch>
        </p:blipFill>
        <p:spPr>
          <a:xfrm>
            <a:off x="0" y="1540041"/>
            <a:ext cx="12192000" cy="5334000"/>
          </a:xfrm>
          <a:prstGeom prst="rect">
            <a:avLst/>
          </a:prstGeom>
        </p:spPr>
      </p:pic>
      <p:pic>
        <p:nvPicPr>
          <p:cNvPr id="5" name="图片 4"/>
          <p:cNvPicPr>
            <a:picLocks noChangeAspect="1"/>
          </p:cNvPicPr>
          <p:nvPr/>
        </p:nvPicPr>
        <p:blipFill>
          <a:blip r:embed="rId2" cstate="screen"/>
          <a:stretch>
            <a:fillRect/>
          </a:stretch>
        </p:blipFill>
        <p:spPr>
          <a:xfrm>
            <a:off x="0" y="1984437"/>
            <a:ext cx="12192000" cy="4885944"/>
          </a:xfrm>
          <a:prstGeom prst="rect">
            <a:avLst/>
          </a:prstGeom>
        </p:spPr>
      </p:pic>
      <p:pic>
        <p:nvPicPr>
          <p:cNvPr id="7" name="图片 6"/>
          <p:cNvPicPr>
            <a:picLocks noChangeAspect="1"/>
          </p:cNvPicPr>
          <p:nvPr/>
        </p:nvPicPr>
        <p:blipFill>
          <a:blip r:embed="rId3" cstate="screen"/>
          <a:stretch>
            <a:fillRect/>
          </a:stretch>
        </p:blipFill>
        <p:spPr>
          <a:xfrm>
            <a:off x="3042335" y="2017068"/>
            <a:ext cx="6107329" cy="2696609"/>
          </a:xfrm>
          <a:prstGeom prst="rect">
            <a:avLst/>
          </a:prstGeom>
        </p:spPr>
      </p:pic>
      <p:pic>
        <p:nvPicPr>
          <p:cNvPr id="11" name="图片 10"/>
          <p:cNvPicPr>
            <a:picLocks noChangeAspect="1"/>
          </p:cNvPicPr>
          <p:nvPr/>
        </p:nvPicPr>
        <p:blipFill rotWithShape="1">
          <a:blip r:embed="rId4" cstate="screen"/>
          <a:srcRect/>
          <a:stretch>
            <a:fillRect/>
          </a:stretch>
        </p:blipFill>
        <p:spPr>
          <a:xfrm>
            <a:off x="0" y="-1"/>
            <a:ext cx="12192000" cy="2460717"/>
          </a:xfrm>
          <a:prstGeom prst="rect">
            <a:avLst/>
          </a:prstGeom>
        </p:spPr>
      </p:pic>
      <p:pic>
        <p:nvPicPr>
          <p:cNvPr id="9" name="图片 8"/>
          <p:cNvPicPr>
            <a:picLocks noChangeAspect="1"/>
          </p:cNvPicPr>
          <p:nvPr/>
        </p:nvPicPr>
        <p:blipFill>
          <a:blip r:embed="rId5" cstate="screen"/>
          <a:stretch>
            <a:fillRect/>
          </a:stretch>
        </p:blipFill>
        <p:spPr>
          <a:xfrm rot="661716">
            <a:off x="1777886" y="646227"/>
            <a:ext cx="6892588" cy="1412861"/>
          </a:xfrm>
          <a:prstGeom prst="rect">
            <a:avLst/>
          </a:prstGeom>
        </p:spPr>
      </p:pic>
      <p:sp>
        <p:nvSpPr>
          <p:cNvPr id="28" name="矩形 27"/>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文本框 1"/>
          <p:cNvSpPr txBox="1"/>
          <p:nvPr/>
        </p:nvSpPr>
        <p:spPr>
          <a:xfrm>
            <a:off x="1179830" y="1031240"/>
            <a:ext cx="9424035" cy="953135"/>
          </a:xfrm>
          <a:prstGeom prst="rect">
            <a:avLst/>
          </a:prstGeom>
          <a:noFill/>
        </p:spPr>
        <p:txBody>
          <a:bodyPr wrap="square" rtlCol="0">
            <a:spAutoFit/>
          </a:bodyPr>
          <a:p>
            <a:r>
              <a:rPr lang="zh-CN" altLang="en-US" sz="2800">
                <a:latin typeface="+mj-lt"/>
                <a:ea typeface="+mj-lt"/>
              </a:rPr>
              <a:t>一、问：番禺区关于促进企业使用云服务建站工具开展跨境电商业务事项的支持对象需要符合哪些条件？</a:t>
            </a:r>
            <a:endParaRPr lang="zh-CN" altLang="en-US" sz="2800">
              <a:latin typeface="+mj-lt"/>
              <a:ea typeface="+mj-lt"/>
            </a:endParaRPr>
          </a:p>
        </p:txBody>
      </p:sp>
      <p:sp>
        <p:nvSpPr>
          <p:cNvPr id="3" name="文本框 2"/>
          <p:cNvSpPr txBox="1"/>
          <p:nvPr/>
        </p:nvSpPr>
        <p:spPr>
          <a:xfrm>
            <a:off x="1179830" y="2202815"/>
            <a:ext cx="9424035" cy="3969385"/>
          </a:xfrm>
          <a:prstGeom prst="rect">
            <a:avLst/>
          </a:prstGeom>
          <a:noFill/>
        </p:spPr>
        <p:txBody>
          <a:bodyPr wrap="square" rtlCol="0">
            <a:spAutoFit/>
          </a:bodyPr>
          <a:p>
            <a:r>
              <a:rPr lang="zh-CN" altLang="en-US" sz="2800">
                <a:solidFill>
                  <a:srgbClr val="FF0000"/>
                </a:solidFill>
                <a:ea typeface="+mn-lt"/>
              </a:rPr>
              <a:t>答：支持对象：</a:t>
            </a:r>
            <a:endParaRPr lang="zh-CN" altLang="en-US" sz="2800">
              <a:solidFill>
                <a:srgbClr val="FF0000"/>
              </a:solidFill>
              <a:ea typeface="+mn-lt"/>
            </a:endParaRPr>
          </a:p>
          <a:p>
            <a:r>
              <a:rPr lang="zh-CN" altLang="en-US" sz="2800">
                <a:solidFill>
                  <a:srgbClr val="FF0000"/>
                </a:solidFill>
                <a:ea typeface="+mn-lt"/>
              </a:rPr>
              <a:t>   （一）在番禺区依法进行商事登记和税务登记的企业；</a:t>
            </a:r>
            <a:endParaRPr lang="zh-CN" altLang="en-US" sz="2800">
              <a:solidFill>
                <a:srgbClr val="FF0000"/>
              </a:solidFill>
              <a:ea typeface="+mn-lt"/>
            </a:endParaRPr>
          </a:p>
          <a:p>
            <a:r>
              <a:rPr lang="zh-CN" altLang="en-US" sz="2800">
                <a:solidFill>
                  <a:srgbClr val="FF0000"/>
                </a:solidFill>
                <a:ea typeface="+mn-lt"/>
              </a:rPr>
              <a:t>   （二）有健全的财务制度、具有独立法人资格、实行独立核算；</a:t>
            </a:r>
            <a:endParaRPr lang="zh-CN" altLang="en-US" sz="2800">
              <a:solidFill>
                <a:srgbClr val="FF0000"/>
              </a:solidFill>
              <a:ea typeface="+mn-lt"/>
            </a:endParaRPr>
          </a:p>
          <a:p>
            <a:r>
              <a:rPr lang="zh-CN" altLang="en-US" sz="2800">
                <a:solidFill>
                  <a:srgbClr val="FF0000"/>
                </a:solidFill>
                <a:ea typeface="+mn-lt"/>
              </a:rPr>
              <a:t>   （三）已取得进出口经营资质；</a:t>
            </a:r>
            <a:endParaRPr lang="zh-CN" altLang="en-US" sz="2800">
              <a:solidFill>
                <a:srgbClr val="FF0000"/>
              </a:solidFill>
              <a:ea typeface="+mn-lt"/>
            </a:endParaRPr>
          </a:p>
          <a:p>
            <a:r>
              <a:rPr lang="zh-CN" altLang="en-US" sz="2800">
                <a:solidFill>
                  <a:srgbClr val="FF0000"/>
                </a:solidFill>
                <a:ea typeface="+mn-lt"/>
              </a:rPr>
              <a:t>   （四）申报项目符合国家产业发展政策的要求；</a:t>
            </a:r>
            <a:endParaRPr lang="zh-CN" altLang="en-US" sz="2800">
              <a:solidFill>
                <a:srgbClr val="FF0000"/>
              </a:solidFill>
              <a:ea typeface="+mn-lt"/>
            </a:endParaRPr>
          </a:p>
          <a:p>
            <a:r>
              <a:rPr lang="zh-CN" altLang="en-US" sz="2800">
                <a:solidFill>
                  <a:srgbClr val="FF0000"/>
                </a:solidFill>
                <a:ea typeface="+mn-lt"/>
              </a:rPr>
              <a:t>   （五）近三年在财务管理、税收管理等方面无严重违法违规行为；</a:t>
            </a:r>
            <a:endParaRPr lang="zh-CN" altLang="en-US" sz="2800">
              <a:solidFill>
                <a:srgbClr val="FF0000"/>
              </a:solidFill>
              <a:ea typeface="+mn-lt"/>
            </a:endParaRPr>
          </a:p>
          <a:p>
            <a:r>
              <a:rPr lang="zh-CN" altLang="en-US" sz="2800">
                <a:solidFill>
                  <a:srgbClr val="FF0000"/>
                </a:solidFill>
                <a:ea typeface="+mn-lt"/>
              </a:rPr>
              <a:t>   （六）未被列入严重失信主体名单。</a:t>
            </a:r>
            <a:endParaRPr lang="zh-CN" altLang="en-US" sz="2800">
              <a:solidFill>
                <a:srgbClr val="FF0000"/>
              </a:solidFill>
              <a:ea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50" presetClass="entr" presetSubtype="0" decel="10000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strVal val="#ppt_w+.3"/>
                                          </p:val>
                                        </p:tav>
                                        <p:tav tm="100000">
                                          <p:val>
                                            <p:strVal val="#ppt_w"/>
                                          </p:val>
                                        </p:tav>
                                      </p:tavLst>
                                    </p:anim>
                                    <p:anim calcmode="lin" valueType="num">
                                      <p:cBhvr>
                                        <p:cTn id="12" dur="1000" fill="hold"/>
                                        <p:tgtEl>
                                          <p:spTgt spid="5"/>
                                        </p:tgtEl>
                                        <p:attrNameLst>
                                          <p:attrName>ppt_h</p:attrName>
                                        </p:attrNameLst>
                                      </p:cBhvr>
                                      <p:tavLst>
                                        <p:tav tm="0">
                                          <p:val>
                                            <p:strVal val="#ppt_h"/>
                                          </p:val>
                                        </p:tav>
                                        <p:tav tm="100000">
                                          <p:val>
                                            <p:strVal val="#ppt_h"/>
                                          </p:val>
                                        </p:tav>
                                      </p:tavLst>
                                    </p:anim>
                                    <p:animEffect transition="in" filter="fade">
                                      <p:cBhvr>
                                        <p:cTn id="13" dur="1000"/>
                                        <p:tgtEl>
                                          <p:spTgt spid="5"/>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childTnLst>
                          </p:cTn>
                        </p:par>
                        <p:par>
                          <p:cTn id="22" fill="hold">
                            <p:stCondLst>
                              <p:cond delay="2500"/>
                            </p:stCondLst>
                            <p:childTnLst>
                              <p:par>
                                <p:cTn id="23" presetID="47" presetClass="entr" presetSubtype="0"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1" cstate="screen"/>
          <a:stretch>
            <a:fillRect/>
          </a:stretch>
        </p:blipFill>
        <p:spPr>
          <a:xfrm>
            <a:off x="0" y="1540041"/>
            <a:ext cx="12192000" cy="5334000"/>
          </a:xfrm>
          <a:prstGeom prst="rect">
            <a:avLst/>
          </a:prstGeom>
        </p:spPr>
      </p:pic>
      <p:pic>
        <p:nvPicPr>
          <p:cNvPr id="5" name="图片 4"/>
          <p:cNvPicPr>
            <a:picLocks noChangeAspect="1"/>
          </p:cNvPicPr>
          <p:nvPr/>
        </p:nvPicPr>
        <p:blipFill>
          <a:blip r:embed="rId2" cstate="screen"/>
          <a:stretch>
            <a:fillRect/>
          </a:stretch>
        </p:blipFill>
        <p:spPr>
          <a:xfrm>
            <a:off x="0" y="1984437"/>
            <a:ext cx="12192000" cy="4885944"/>
          </a:xfrm>
          <a:prstGeom prst="rect">
            <a:avLst/>
          </a:prstGeom>
        </p:spPr>
      </p:pic>
      <p:pic>
        <p:nvPicPr>
          <p:cNvPr id="7" name="图片 6"/>
          <p:cNvPicPr>
            <a:picLocks noChangeAspect="1"/>
          </p:cNvPicPr>
          <p:nvPr/>
        </p:nvPicPr>
        <p:blipFill>
          <a:blip r:embed="rId3" cstate="screen"/>
          <a:stretch>
            <a:fillRect/>
          </a:stretch>
        </p:blipFill>
        <p:spPr>
          <a:xfrm>
            <a:off x="3042335" y="2017068"/>
            <a:ext cx="6107329" cy="2696609"/>
          </a:xfrm>
          <a:prstGeom prst="rect">
            <a:avLst/>
          </a:prstGeom>
        </p:spPr>
      </p:pic>
      <p:pic>
        <p:nvPicPr>
          <p:cNvPr id="11" name="图片 10"/>
          <p:cNvPicPr>
            <a:picLocks noChangeAspect="1"/>
          </p:cNvPicPr>
          <p:nvPr/>
        </p:nvPicPr>
        <p:blipFill rotWithShape="1">
          <a:blip r:embed="rId4" cstate="screen"/>
          <a:srcRect/>
          <a:stretch>
            <a:fillRect/>
          </a:stretch>
        </p:blipFill>
        <p:spPr>
          <a:xfrm>
            <a:off x="0" y="-1"/>
            <a:ext cx="12192000" cy="2460717"/>
          </a:xfrm>
          <a:prstGeom prst="rect">
            <a:avLst/>
          </a:prstGeom>
        </p:spPr>
      </p:pic>
      <p:pic>
        <p:nvPicPr>
          <p:cNvPr id="9" name="图片 8"/>
          <p:cNvPicPr>
            <a:picLocks noChangeAspect="1"/>
          </p:cNvPicPr>
          <p:nvPr/>
        </p:nvPicPr>
        <p:blipFill>
          <a:blip r:embed="rId5" cstate="screen"/>
          <a:stretch>
            <a:fillRect/>
          </a:stretch>
        </p:blipFill>
        <p:spPr>
          <a:xfrm rot="661716">
            <a:off x="1777886" y="646227"/>
            <a:ext cx="6892588" cy="1412861"/>
          </a:xfrm>
          <a:prstGeom prst="rect">
            <a:avLst/>
          </a:prstGeom>
        </p:spPr>
      </p:pic>
      <p:sp>
        <p:nvSpPr>
          <p:cNvPr id="28" name="矩形 27"/>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0" name="图片 9"/>
          <p:cNvPicPr>
            <a:picLocks noChangeAspect="1"/>
          </p:cNvPicPr>
          <p:nvPr/>
        </p:nvPicPr>
        <p:blipFill>
          <a:blip r:embed="rId6">
            <a:duotone>
              <a:schemeClr val="bg2">
                <a:shade val="45000"/>
                <a:satMod val="135000"/>
              </a:schemeClr>
              <a:prstClr val="white"/>
            </a:duotone>
          </a:blip>
          <a:stretch>
            <a:fillRect/>
          </a:stretch>
        </p:blipFill>
        <p:spPr>
          <a:xfrm>
            <a:off x="755599" y="4425332"/>
            <a:ext cx="3344627" cy="2968525"/>
          </a:xfrm>
          <a:prstGeom prst="rect">
            <a:avLst/>
          </a:prstGeom>
        </p:spPr>
      </p:pic>
      <p:sp>
        <p:nvSpPr>
          <p:cNvPr id="2" name="文本框 1"/>
          <p:cNvSpPr txBox="1"/>
          <p:nvPr/>
        </p:nvSpPr>
        <p:spPr>
          <a:xfrm>
            <a:off x="1191260" y="1984375"/>
            <a:ext cx="9492615" cy="521970"/>
          </a:xfrm>
          <a:prstGeom prst="rect">
            <a:avLst/>
          </a:prstGeom>
          <a:noFill/>
        </p:spPr>
        <p:txBody>
          <a:bodyPr wrap="square" rtlCol="0">
            <a:spAutoFit/>
          </a:bodyPr>
          <a:p>
            <a:r>
              <a:rPr lang="zh-CN" altLang="en-US" sz="2800">
                <a:latin typeface="+mj-lt"/>
                <a:ea typeface="+mj-lt"/>
              </a:rPr>
              <a:t>二、问：本次申报支持时段是什么时间段？</a:t>
            </a:r>
            <a:endParaRPr lang="zh-CN" altLang="en-US" sz="2800">
              <a:latin typeface="+mj-lt"/>
              <a:ea typeface="+mj-lt"/>
            </a:endParaRPr>
          </a:p>
        </p:txBody>
      </p:sp>
      <p:sp>
        <p:nvSpPr>
          <p:cNvPr id="3" name="文本框 2"/>
          <p:cNvSpPr txBox="1"/>
          <p:nvPr/>
        </p:nvSpPr>
        <p:spPr>
          <a:xfrm>
            <a:off x="1191260" y="3591560"/>
            <a:ext cx="9428480" cy="1383665"/>
          </a:xfrm>
          <a:prstGeom prst="rect">
            <a:avLst/>
          </a:prstGeom>
          <a:noFill/>
        </p:spPr>
        <p:txBody>
          <a:bodyPr wrap="square" rtlCol="0">
            <a:spAutoFit/>
          </a:bodyPr>
          <a:p>
            <a:r>
              <a:rPr lang="zh-CN" altLang="en-US" sz="2800">
                <a:ea typeface="+mn-lt"/>
                <a:cs typeface="+mn-lt"/>
              </a:rPr>
              <a:t> </a:t>
            </a:r>
            <a:r>
              <a:rPr lang="zh-CN" altLang="en-US" sz="2800">
                <a:solidFill>
                  <a:srgbClr val="FF0000"/>
                </a:solidFill>
                <a:ea typeface="+mn-lt"/>
                <a:cs typeface="+mn-lt"/>
              </a:rPr>
              <a:t>答：支持业务发生时段：</a:t>
            </a:r>
            <a:endParaRPr lang="zh-CN" altLang="en-US" sz="2800">
              <a:solidFill>
                <a:srgbClr val="FF0000"/>
              </a:solidFill>
              <a:ea typeface="+mn-lt"/>
              <a:cs typeface="+mn-lt"/>
            </a:endParaRPr>
          </a:p>
          <a:p>
            <a:r>
              <a:rPr lang="zh-CN" altLang="en-US" sz="2800">
                <a:solidFill>
                  <a:srgbClr val="FF0000"/>
                </a:solidFill>
                <a:ea typeface="+mn-lt"/>
                <a:cs typeface="+mn-lt"/>
              </a:rPr>
              <a:t> </a:t>
            </a:r>
            <a:endParaRPr lang="zh-CN" altLang="en-US" sz="2800">
              <a:solidFill>
                <a:srgbClr val="FF0000"/>
              </a:solidFill>
              <a:ea typeface="+mn-lt"/>
              <a:cs typeface="+mn-lt"/>
            </a:endParaRPr>
          </a:p>
          <a:p>
            <a:r>
              <a:rPr lang="zh-CN" altLang="en-US" sz="2800">
                <a:solidFill>
                  <a:srgbClr val="FF0000"/>
                </a:solidFill>
                <a:ea typeface="+mn-lt"/>
                <a:cs typeface="+mn-lt"/>
              </a:rPr>
              <a:t>2021年1月1日至2021年12月31日（按发票日期为准）。</a:t>
            </a:r>
            <a:endParaRPr lang="zh-CN" altLang="en-US" sz="2800">
              <a:solidFill>
                <a:srgbClr val="FF0000"/>
              </a:solidFill>
              <a:ea typeface="+mn-lt"/>
              <a:cs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50" presetClass="entr" presetSubtype="0" decel="10000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strVal val="#ppt_w+.3"/>
                                          </p:val>
                                        </p:tav>
                                        <p:tav tm="100000">
                                          <p:val>
                                            <p:strVal val="#ppt_w"/>
                                          </p:val>
                                        </p:tav>
                                      </p:tavLst>
                                    </p:anim>
                                    <p:anim calcmode="lin" valueType="num">
                                      <p:cBhvr>
                                        <p:cTn id="12" dur="1000" fill="hold"/>
                                        <p:tgtEl>
                                          <p:spTgt spid="5"/>
                                        </p:tgtEl>
                                        <p:attrNameLst>
                                          <p:attrName>ppt_h</p:attrName>
                                        </p:attrNameLst>
                                      </p:cBhvr>
                                      <p:tavLst>
                                        <p:tav tm="0">
                                          <p:val>
                                            <p:strVal val="#ppt_h"/>
                                          </p:val>
                                        </p:tav>
                                        <p:tav tm="100000">
                                          <p:val>
                                            <p:strVal val="#ppt_h"/>
                                          </p:val>
                                        </p:tav>
                                      </p:tavLst>
                                    </p:anim>
                                    <p:animEffect transition="in" filter="fade">
                                      <p:cBhvr>
                                        <p:cTn id="13" dur="1000"/>
                                        <p:tgtEl>
                                          <p:spTgt spid="5"/>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childTnLst>
                          </p:cTn>
                        </p:par>
                        <p:par>
                          <p:cTn id="22" fill="hold">
                            <p:stCondLst>
                              <p:cond delay="2500"/>
                            </p:stCondLst>
                            <p:childTnLst>
                              <p:par>
                                <p:cTn id="23" presetID="47" presetClass="entr" presetSubtype="0"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6594004" y="6729867"/>
            <a:ext cx="1440159" cy="123111"/>
          </a:xfrm>
          <a:prstGeom prst="rect">
            <a:avLst/>
          </a:prstGeom>
          <a:noFill/>
        </p:spPr>
        <p:txBody>
          <a:bodyPr wrap="square" rtlCol="0">
            <a:spAutoFit/>
          </a:bodyPr>
          <a:lstStyle/>
          <a:p>
            <a:pPr>
              <a:lnSpc>
                <a:spcPct val="200000"/>
              </a:lnSpc>
            </a:pPr>
            <a:r>
              <a:rPr lang="en-US" altLang="zh-CN" sz="100" dirty="0" smtClean="0">
                <a:solidFill>
                  <a:schemeClr val="bg1"/>
                </a:solidFill>
                <a:ea typeface="微软雅黑" panose="020B0503020204020204" pitchFamily="34" charset="-122"/>
              </a:rPr>
              <a:t>PPT</a:t>
            </a:r>
            <a:r>
              <a:rPr lang="zh-CN" altLang="en-US" sz="100" dirty="0" smtClean="0">
                <a:solidFill>
                  <a:schemeClr val="bg1"/>
                </a:solidFill>
                <a:ea typeface="微软雅黑" panose="020B0503020204020204" pitchFamily="34" charset="-122"/>
              </a:rPr>
              <a:t>背景图片 </a:t>
            </a:r>
            <a:r>
              <a:rPr lang="en-US" altLang="zh-CN" sz="100" dirty="0">
                <a:solidFill>
                  <a:schemeClr val="bg1"/>
                </a:solidFill>
                <a:ea typeface="微软雅黑" panose="020B0503020204020204" pitchFamily="34" charset="-122"/>
              </a:rPr>
              <a:t>http://www.1ppt.com/beijing/</a:t>
            </a:r>
            <a:endParaRPr lang="en-US" altLang="zh-CN" sz="100" dirty="0" smtClean="0">
              <a:solidFill>
                <a:schemeClr val="bg1"/>
              </a:solidFill>
              <a:ea typeface="微软雅黑" panose="020B0503020204020204" pitchFamily="34" charset="-122"/>
            </a:endParaRPr>
          </a:p>
        </p:txBody>
      </p:sp>
      <p:pic>
        <p:nvPicPr>
          <p:cNvPr id="5" name="图片 4"/>
          <p:cNvPicPr>
            <a:picLocks noChangeAspect="1"/>
          </p:cNvPicPr>
          <p:nvPr/>
        </p:nvPicPr>
        <p:blipFill rotWithShape="1">
          <a:blip r:embed="rId1" cstate="screen">
            <a:extLst>
              <a:ext uri="{BEBA8EAE-BF5A-486C-A8C5-ECC9F3942E4B}">
                <a14:imgProps xmlns:a14="http://schemas.microsoft.com/office/drawing/2010/main">
                  <a14:imgLayer r:embed="rId2">
                    <a14:imgEffect>
                      <a14:saturation sat="66000"/>
                    </a14:imgEffect>
                  </a14:imgLayer>
                </a14:imgProps>
              </a:ext>
            </a:extLst>
          </a:blip>
          <a:srcRect/>
          <a:stretch>
            <a:fillRect/>
          </a:stretch>
        </p:blipFill>
        <p:spPr>
          <a:xfrm>
            <a:off x="0" y="0"/>
            <a:ext cx="12192000" cy="6858000"/>
          </a:xfrm>
          <a:prstGeom prst="rect">
            <a:avLst/>
          </a:prstGeom>
        </p:spPr>
      </p:pic>
      <p:sp>
        <p:nvSpPr>
          <p:cNvPr id="6" name="矩形 5"/>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文本框 2"/>
          <p:cNvSpPr txBox="1"/>
          <p:nvPr/>
        </p:nvSpPr>
        <p:spPr>
          <a:xfrm>
            <a:off x="1827530" y="850900"/>
            <a:ext cx="8391525" cy="953135"/>
          </a:xfrm>
          <a:prstGeom prst="rect">
            <a:avLst/>
          </a:prstGeom>
          <a:noFill/>
        </p:spPr>
        <p:txBody>
          <a:bodyPr wrap="square" rtlCol="0">
            <a:spAutoFit/>
          </a:bodyPr>
          <a:p>
            <a:r>
              <a:rPr lang="zh-CN" altLang="en-US" sz="2800">
                <a:latin typeface="+mj-lt"/>
                <a:ea typeface="+mj-lt"/>
              </a:rPr>
              <a:t>三、问：番禺区关于促进企业使用云服务建站工具开展跨境电商业务事项的支持方向和标准是什么？</a:t>
            </a:r>
            <a:endParaRPr lang="zh-CN" altLang="en-US" sz="2800">
              <a:latin typeface="+mj-lt"/>
              <a:ea typeface="+mj-lt"/>
            </a:endParaRPr>
          </a:p>
        </p:txBody>
      </p:sp>
      <p:sp>
        <p:nvSpPr>
          <p:cNvPr id="4" name="文本框 3"/>
          <p:cNvSpPr txBox="1"/>
          <p:nvPr/>
        </p:nvSpPr>
        <p:spPr>
          <a:xfrm>
            <a:off x="1907540" y="2432685"/>
            <a:ext cx="8311515" cy="3107690"/>
          </a:xfrm>
          <a:prstGeom prst="rect">
            <a:avLst/>
          </a:prstGeom>
          <a:noFill/>
        </p:spPr>
        <p:txBody>
          <a:bodyPr wrap="square" rtlCol="0">
            <a:spAutoFit/>
          </a:bodyPr>
          <a:p>
            <a:r>
              <a:rPr lang="zh-CN" altLang="en-US" sz="2800">
                <a:solidFill>
                  <a:srgbClr val="FF0000"/>
                </a:solidFill>
                <a:ea typeface="+mn-lt"/>
                <a:cs typeface="+mn-lt"/>
              </a:rPr>
              <a:t>答：支持方向和标准：</a:t>
            </a:r>
            <a:endParaRPr lang="zh-CN" altLang="en-US" sz="2800">
              <a:solidFill>
                <a:srgbClr val="FF0000"/>
              </a:solidFill>
              <a:ea typeface="+mn-lt"/>
              <a:cs typeface="+mn-lt"/>
            </a:endParaRPr>
          </a:p>
          <a:p>
            <a:r>
              <a:rPr lang="zh-CN" altLang="en-US" sz="2800">
                <a:solidFill>
                  <a:srgbClr val="FF0000"/>
                </a:solidFill>
                <a:ea typeface="+mn-lt"/>
                <a:cs typeface="+mn-lt"/>
              </a:rPr>
              <a:t>     （一）择优对企业使用云服务建站工具（SaaS）建设海外独立站的年服务费及建站装修费用的实际支出给予补贴，每家企业合计最高不超过1.5万元；</a:t>
            </a:r>
            <a:endParaRPr lang="zh-CN" altLang="en-US" sz="2800">
              <a:solidFill>
                <a:srgbClr val="FF0000"/>
              </a:solidFill>
              <a:ea typeface="+mn-lt"/>
              <a:cs typeface="+mn-lt"/>
            </a:endParaRPr>
          </a:p>
          <a:p>
            <a:r>
              <a:rPr lang="zh-CN" altLang="en-US" sz="2800">
                <a:solidFill>
                  <a:srgbClr val="FF0000"/>
                </a:solidFill>
                <a:ea typeface="+mn-lt"/>
                <a:cs typeface="+mn-lt"/>
              </a:rPr>
              <a:t>     （二）择优对企业使用云服务建站工具（SaaS）建设海外独立站的推广费用的实际支出给予补贴，每家企业合计最高不超过2.5万元。</a:t>
            </a:r>
            <a:endParaRPr lang="zh-CN" altLang="en-US" sz="2800">
              <a:solidFill>
                <a:srgbClr val="FF0000"/>
              </a:solidFill>
              <a:ea typeface="+mn-lt"/>
              <a:cs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1" cstate="screen"/>
          <a:stretch>
            <a:fillRect/>
          </a:stretch>
        </p:blipFill>
        <p:spPr>
          <a:xfrm>
            <a:off x="0" y="1540041"/>
            <a:ext cx="12192000" cy="5334000"/>
          </a:xfrm>
          <a:prstGeom prst="rect">
            <a:avLst/>
          </a:prstGeom>
        </p:spPr>
      </p:pic>
      <p:pic>
        <p:nvPicPr>
          <p:cNvPr id="5" name="图片 4"/>
          <p:cNvPicPr>
            <a:picLocks noChangeAspect="1"/>
          </p:cNvPicPr>
          <p:nvPr/>
        </p:nvPicPr>
        <p:blipFill>
          <a:blip r:embed="rId2" cstate="screen"/>
          <a:stretch>
            <a:fillRect/>
          </a:stretch>
        </p:blipFill>
        <p:spPr>
          <a:xfrm>
            <a:off x="0" y="1984437"/>
            <a:ext cx="12192000" cy="4885944"/>
          </a:xfrm>
          <a:prstGeom prst="rect">
            <a:avLst/>
          </a:prstGeom>
        </p:spPr>
      </p:pic>
      <p:pic>
        <p:nvPicPr>
          <p:cNvPr id="7" name="图片 6"/>
          <p:cNvPicPr>
            <a:picLocks noChangeAspect="1"/>
          </p:cNvPicPr>
          <p:nvPr/>
        </p:nvPicPr>
        <p:blipFill>
          <a:blip r:embed="rId3" cstate="screen"/>
          <a:stretch>
            <a:fillRect/>
          </a:stretch>
        </p:blipFill>
        <p:spPr>
          <a:xfrm>
            <a:off x="3042335" y="2017068"/>
            <a:ext cx="6107329" cy="2696609"/>
          </a:xfrm>
          <a:prstGeom prst="rect">
            <a:avLst/>
          </a:prstGeom>
        </p:spPr>
      </p:pic>
      <p:pic>
        <p:nvPicPr>
          <p:cNvPr id="11" name="图片 10"/>
          <p:cNvPicPr>
            <a:picLocks noChangeAspect="1"/>
          </p:cNvPicPr>
          <p:nvPr/>
        </p:nvPicPr>
        <p:blipFill rotWithShape="1">
          <a:blip r:embed="rId4" cstate="screen"/>
          <a:srcRect/>
          <a:stretch>
            <a:fillRect/>
          </a:stretch>
        </p:blipFill>
        <p:spPr>
          <a:xfrm>
            <a:off x="0" y="-1"/>
            <a:ext cx="12192000" cy="2460717"/>
          </a:xfrm>
          <a:prstGeom prst="rect">
            <a:avLst/>
          </a:prstGeom>
        </p:spPr>
      </p:pic>
      <p:pic>
        <p:nvPicPr>
          <p:cNvPr id="9" name="图片 8"/>
          <p:cNvPicPr>
            <a:picLocks noChangeAspect="1"/>
          </p:cNvPicPr>
          <p:nvPr/>
        </p:nvPicPr>
        <p:blipFill>
          <a:blip r:embed="rId5" cstate="screen"/>
          <a:stretch>
            <a:fillRect/>
          </a:stretch>
        </p:blipFill>
        <p:spPr>
          <a:xfrm rot="661716">
            <a:off x="1777886" y="646227"/>
            <a:ext cx="6892588" cy="1412861"/>
          </a:xfrm>
          <a:prstGeom prst="rect">
            <a:avLst/>
          </a:prstGeom>
        </p:spPr>
      </p:pic>
      <p:sp>
        <p:nvSpPr>
          <p:cNvPr id="28" name="矩形 27"/>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文本框 1"/>
          <p:cNvSpPr txBox="1"/>
          <p:nvPr/>
        </p:nvSpPr>
        <p:spPr>
          <a:xfrm>
            <a:off x="997585" y="623570"/>
            <a:ext cx="10117455" cy="1383665"/>
          </a:xfrm>
          <a:prstGeom prst="rect">
            <a:avLst/>
          </a:prstGeom>
          <a:noFill/>
        </p:spPr>
        <p:txBody>
          <a:bodyPr wrap="square" rtlCol="0">
            <a:spAutoFit/>
          </a:bodyPr>
          <a:p>
            <a:r>
              <a:rPr lang="zh-CN" altLang="en-US" sz="2800">
                <a:latin typeface="+mj-lt"/>
                <a:ea typeface="+mj-lt"/>
              </a:rPr>
              <a:t>四、问：番禺区关于促进企业使用云服务建站工具开展跨境电商业务事项的申报材料包括哪些？有什么内容和格式方面的要求？</a:t>
            </a:r>
            <a:endParaRPr lang="zh-CN" altLang="en-US" sz="2800">
              <a:latin typeface="+mj-lt"/>
              <a:ea typeface="+mj-lt"/>
            </a:endParaRPr>
          </a:p>
        </p:txBody>
      </p:sp>
      <p:sp>
        <p:nvSpPr>
          <p:cNvPr id="3" name="文本框 2"/>
          <p:cNvSpPr txBox="1"/>
          <p:nvPr/>
        </p:nvSpPr>
        <p:spPr>
          <a:xfrm>
            <a:off x="1102360" y="1998345"/>
            <a:ext cx="10012045" cy="706755"/>
          </a:xfrm>
          <a:prstGeom prst="rect">
            <a:avLst/>
          </a:prstGeom>
          <a:noFill/>
        </p:spPr>
        <p:txBody>
          <a:bodyPr wrap="square" rtlCol="0">
            <a:spAutoFit/>
          </a:bodyPr>
          <a:p>
            <a:r>
              <a:rPr lang="zh-CN" altLang="en-US" sz="2000">
                <a:solidFill>
                  <a:srgbClr val="FF0000"/>
                </a:solidFill>
                <a:ea typeface="+mn-lt"/>
              </a:rPr>
              <a:t>答：（一）关于申报材料：企业须报送以下资料一式两份，列明目录，标注页码，A4格式打印装订成册。其中，复印件需注明与原件相符，并加盖申报企业公章。 </a:t>
            </a:r>
            <a:endParaRPr lang="zh-CN" altLang="en-US" sz="2000">
              <a:solidFill>
                <a:srgbClr val="FF0000"/>
              </a:solidFill>
              <a:ea typeface="+mn-lt"/>
            </a:endParaRPr>
          </a:p>
        </p:txBody>
      </p:sp>
      <p:sp>
        <p:nvSpPr>
          <p:cNvPr id="6" name="文本框 5"/>
          <p:cNvSpPr txBox="1"/>
          <p:nvPr/>
        </p:nvSpPr>
        <p:spPr>
          <a:xfrm>
            <a:off x="997585" y="2729865"/>
            <a:ext cx="5108575" cy="4092575"/>
          </a:xfrm>
          <a:prstGeom prst="rect">
            <a:avLst/>
          </a:prstGeom>
          <a:noFill/>
        </p:spPr>
        <p:txBody>
          <a:bodyPr wrap="square" rtlCol="0">
            <a:spAutoFit/>
          </a:bodyPr>
          <a:p>
            <a:r>
              <a:rPr lang="zh-CN" altLang="en-US" sz="2000">
                <a:solidFill>
                  <a:srgbClr val="FF0000"/>
                </a:solidFill>
                <a:ea typeface="+mn-lt"/>
                <a:cs typeface="+mn-lt"/>
              </a:rPr>
              <a:t>1.建站项目</a:t>
            </a:r>
            <a:endParaRPr lang="zh-CN" altLang="en-US" sz="2000">
              <a:solidFill>
                <a:srgbClr val="FF0000"/>
              </a:solidFill>
              <a:ea typeface="+mn-lt"/>
              <a:cs typeface="+mn-lt"/>
            </a:endParaRPr>
          </a:p>
          <a:p>
            <a:r>
              <a:rPr lang="zh-CN" altLang="en-US" sz="2000">
                <a:solidFill>
                  <a:srgbClr val="FF0000"/>
                </a:solidFill>
                <a:ea typeface="+mn-lt"/>
                <a:cs typeface="+mn-lt"/>
              </a:rPr>
              <a:t>（</a:t>
            </a:r>
            <a:r>
              <a:rPr lang="en-US" altLang="zh-CN" sz="2000">
                <a:solidFill>
                  <a:srgbClr val="FF0000"/>
                </a:solidFill>
                <a:ea typeface="+mn-lt"/>
                <a:cs typeface="+mn-lt"/>
              </a:rPr>
              <a:t>1</a:t>
            </a:r>
            <a:r>
              <a:rPr lang="zh-CN" altLang="en-US" sz="2000">
                <a:solidFill>
                  <a:srgbClr val="FF0000"/>
                </a:solidFill>
                <a:ea typeface="+mn-lt"/>
                <a:cs typeface="+mn-lt"/>
              </a:rPr>
              <a:t>）《番禺区关于促进企业使用云服务建站工具开展跨境电商资金申请表》、承诺书及申报项目明细表；</a:t>
            </a:r>
            <a:endParaRPr lang="zh-CN" altLang="en-US" sz="2000">
              <a:solidFill>
                <a:srgbClr val="FF0000"/>
              </a:solidFill>
              <a:ea typeface="+mn-lt"/>
              <a:cs typeface="+mn-lt"/>
            </a:endParaRPr>
          </a:p>
          <a:p>
            <a:r>
              <a:rPr lang="zh-CN" altLang="en-US" sz="2000">
                <a:solidFill>
                  <a:srgbClr val="FF0000"/>
                </a:solidFill>
                <a:ea typeface="+mn-lt"/>
                <a:cs typeface="+mn-lt"/>
              </a:rPr>
              <a:t>（</a:t>
            </a:r>
            <a:r>
              <a:rPr lang="en-US" altLang="zh-CN" sz="2000">
                <a:solidFill>
                  <a:srgbClr val="FF0000"/>
                </a:solidFill>
                <a:ea typeface="+mn-lt"/>
                <a:cs typeface="+mn-lt"/>
              </a:rPr>
              <a:t>2</a:t>
            </a:r>
            <a:r>
              <a:rPr lang="zh-CN" altLang="en-US" sz="2000">
                <a:solidFill>
                  <a:srgbClr val="FF0000"/>
                </a:solidFill>
                <a:ea typeface="+mn-lt"/>
                <a:cs typeface="+mn-lt"/>
              </a:rPr>
              <a:t>）企业营业执照复印件；</a:t>
            </a:r>
            <a:endParaRPr lang="zh-CN" altLang="en-US" sz="2000">
              <a:solidFill>
                <a:srgbClr val="FF0000"/>
              </a:solidFill>
              <a:ea typeface="+mn-lt"/>
              <a:cs typeface="+mn-lt"/>
            </a:endParaRPr>
          </a:p>
          <a:p>
            <a:r>
              <a:rPr lang="zh-CN" altLang="en-US" sz="2000">
                <a:solidFill>
                  <a:srgbClr val="FF0000"/>
                </a:solidFill>
                <a:ea typeface="+mn-lt"/>
                <a:cs typeface="+mn-lt"/>
              </a:rPr>
              <a:t>（</a:t>
            </a:r>
            <a:r>
              <a:rPr lang="en-US" altLang="zh-CN" sz="2000">
                <a:solidFill>
                  <a:srgbClr val="FF0000"/>
                </a:solidFill>
                <a:ea typeface="+mn-lt"/>
                <a:cs typeface="+mn-lt"/>
              </a:rPr>
              <a:t>3</a:t>
            </a:r>
            <a:r>
              <a:rPr lang="zh-CN" altLang="en-US" sz="2000">
                <a:solidFill>
                  <a:srgbClr val="FF0000"/>
                </a:solidFill>
                <a:ea typeface="+mn-lt"/>
                <a:cs typeface="+mn-lt"/>
              </a:rPr>
              <a:t>）对外贸易经营者备案登记表复印件；</a:t>
            </a:r>
            <a:endParaRPr lang="zh-CN" altLang="en-US" sz="2000">
              <a:solidFill>
                <a:srgbClr val="FF0000"/>
              </a:solidFill>
              <a:ea typeface="+mn-lt"/>
              <a:cs typeface="+mn-lt"/>
            </a:endParaRPr>
          </a:p>
          <a:p>
            <a:r>
              <a:rPr lang="zh-CN" altLang="en-US" sz="2000">
                <a:solidFill>
                  <a:srgbClr val="FF0000"/>
                </a:solidFill>
                <a:ea typeface="+mn-lt"/>
                <a:cs typeface="+mn-lt"/>
              </a:rPr>
              <a:t>（</a:t>
            </a:r>
            <a:r>
              <a:rPr lang="en-US" altLang="zh-CN" sz="2000">
                <a:solidFill>
                  <a:srgbClr val="FF0000"/>
                </a:solidFill>
                <a:ea typeface="+mn-lt"/>
                <a:cs typeface="+mn-lt"/>
              </a:rPr>
              <a:t>4</a:t>
            </a:r>
            <a:r>
              <a:rPr lang="zh-CN" altLang="en-US" sz="2000">
                <a:solidFill>
                  <a:srgbClr val="FF0000"/>
                </a:solidFill>
                <a:ea typeface="+mn-lt"/>
                <a:cs typeface="+mn-lt"/>
              </a:rPr>
              <a:t>）与云服务建站业务提供企业签订的云服务建站服务合同或协议复印件；</a:t>
            </a:r>
            <a:endParaRPr lang="zh-CN" altLang="en-US" sz="2000">
              <a:solidFill>
                <a:srgbClr val="FF0000"/>
              </a:solidFill>
              <a:ea typeface="+mn-lt"/>
              <a:cs typeface="+mn-lt"/>
            </a:endParaRPr>
          </a:p>
          <a:p>
            <a:r>
              <a:rPr lang="zh-CN" altLang="en-US" sz="2000">
                <a:solidFill>
                  <a:srgbClr val="FF0000"/>
                </a:solidFill>
                <a:ea typeface="+mn-lt"/>
                <a:cs typeface="+mn-lt"/>
              </a:rPr>
              <a:t>（</a:t>
            </a:r>
            <a:r>
              <a:rPr lang="en-US" altLang="zh-CN" sz="2000">
                <a:solidFill>
                  <a:srgbClr val="FF0000"/>
                </a:solidFill>
                <a:ea typeface="+mn-lt"/>
                <a:cs typeface="+mn-lt"/>
              </a:rPr>
              <a:t>5</a:t>
            </a:r>
            <a:r>
              <a:rPr lang="zh-CN" altLang="en-US" sz="2000">
                <a:solidFill>
                  <a:srgbClr val="FF0000"/>
                </a:solidFill>
                <a:ea typeface="+mn-lt"/>
                <a:cs typeface="+mn-lt"/>
              </a:rPr>
              <a:t>）本指南规定支持时段企业使用云服务建站工具（SaaS）建设海外独立站年服务费、建站装修费等费用发票复印件；</a:t>
            </a:r>
            <a:endParaRPr lang="zh-CN" altLang="en-US" sz="2000">
              <a:solidFill>
                <a:srgbClr val="FF0000"/>
              </a:solidFill>
              <a:ea typeface="+mn-lt"/>
              <a:cs typeface="+mn-lt"/>
            </a:endParaRPr>
          </a:p>
          <a:p>
            <a:r>
              <a:rPr lang="zh-CN" altLang="en-US" sz="2000">
                <a:solidFill>
                  <a:srgbClr val="FF0000"/>
                </a:solidFill>
                <a:ea typeface="+mn-lt"/>
                <a:cs typeface="+mn-lt"/>
              </a:rPr>
              <a:t>（</a:t>
            </a:r>
            <a:r>
              <a:rPr lang="en-US" altLang="zh-CN" sz="2000">
                <a:solidFill>
                  <a:srgbClr val="FF0000"/>
                </a:solidFill>
                <a:ea typeface="+mn-lt"/>
                <a:cs typeface="+mn-lt"/>
              </a:rPr>
              <a:t>6</a:t>
            </a:r>
            <a:r>
              <a:rPr lang="zh-CN" altLang="en-US" sz="2000">
                <a:solidFill>
                  <a:srgbClr val="FF0000"/>
                </a:solidFill>
                <a:ea typeface="+mn-lt"/>
                <a:cs typeface="+mn-lt"/>
              </a:rPr>
              <a:t>）海外独立站含网址的网站截图、注册或购买域名的相关证明文件复印件。</a:t>
            </a:r>
            <a:endParaRPr lang="zh-CN" altLang="en-US" sz="2000">
              <a:solidFill>
                <a:srgbClr val="FF0000"/>
              </a:solidFill>
              <a:ea typeface="+mn-lt"/>
              <a:cs typeface="+mn-lt"/>
            </a:endParaRPr>
          </a:p>
        </p:txBody>
      </p:sp>
      <p:sp>
        <p:nvSpPr>
          <p:cNvPr id="8" name="文本框 7"/>
          <p:cNvSpPr txBox="1"/>
          <p:nvPr/>
        </p:nvSpPr>
        <p:spPr>
          <a:xfrm>
            <a:off x="6596380" y="2720975"/>
            <a:ext cx="4632325" cy="4092575"/>
          </a:xfrm>
          <a:prstGeom prst="rect">
            <a:avLst/>
          </a:prstGeom>
          <a:noFill/>
        </p:spPr>
        <p:txBody>
          <a:bodyPr wrap="square" rtlCol="0">
            <a:spAutoFit/>
          </a:bodyPr>
          <a:p>
            <a:r>
              <a:rPr lang="zh-CN" altLang="en-US" sz="2000">
                <a:solidFill>
                  <a:srgbClr val="FF0000"/>
                </a:solidFill>
                <a:ea typeface="+mn-lt"/>
                <a:cs typeface="+mn-lt"/>
              </a:rPr>
              <a:t>2.推广项目</a:t>
            </a:r>
            <a:endParaRPr lang="zh-CN" altLang="en-US" sz="2000">
              <a:solidFill>
                <a:srgbClr val="FF0000"/>
              </a:solidFill>
              <a:ea typeface="+mn-lt"/>
              <a:cs typeface="+mn-lt"/>
            </a:endParaRPr>
          </a:p>
          <a:p>
            <a:r>
              <a:rPr lang="zh-CN" altLang="en-US" sz="2000">
                <a:solidFill>
                  <a:srgbClr val="FF0000"/>
                </a:solidFill>
                <a:ea typeface="+mn-lt"/>
                <a:cs typeface="+mn-lt"/>
              </a:rPr>
              <a:t>（</a:t>
            </a:r>
            <a:r>
              <a:rPr lang="en-US" altLang="zh-CN" sz="2000">
                <a:solidFill>
                  <a:srgbClr val="FF0000"/>
                </a:solidFill>
                <a:ea typeface="+mn-lt"/>
                <a:cs typeface="+mn-lt"/>
              </a:rPr>
              <a:t>1</a:t>
            </a:r>
            <a:r>
              <a:rPr lang="zh-CN" altLang="en-US" sz="2000">
                <a:solidFill>
                  <a:srgbClr val="FF0000"/>
                </a:solidFill>
                <a:ea typeface="+mn-lt"/>
                <a:cs typeface="+mn-lt"/>
              </a:rPr>
              <a:t>）《番禺区关于促进企业使用云服务建站工具开展跨境电商资金申请表》、承诺书及申报项目明细表；</a:t>
            </a:r>
            <a:endParaRPr lang="zh-CN" altLang="en-US" sz="2000">
              <a:solidFill>
                <a:srgbClr val="FF0000"/>
              </a:solidFill>
              <a:ea typeface="+mn-lt"/>
              <a:cs typeface="+mn-lt"/>
            </a:endParaRPr>
          </a:p>
          <a:p>
            <a:r>
              <a:rPr lang="zh-CN" altLang="en-US" sz="2000">
                <a:solidFill>
                  <a:srgbClr val="FF0000"/>
                </a:solidFill>
                <a:ea typeface="+mn-lt"/>
                <a:cs typeface="+mn-lt"/>
              </a:rPr>
              <a:t>（</a:t>
            </a:r>
            <a:r>
              <a:rPr lang="en-US" altLang="zh-CN" sz="2000">
                <a:solidFill>
                  <a:srgbClr val="FF0000"/>
                </a:solidFill>
                <a:ea typeface="+mn-lt"/>
                <a:cs typeface="+mn-lt"/>
              </a:rPr>
              <a:t>2</a:t>
            </a:r>
            <a:r>
              <a:rPr lang="zh-CN" altLang="en-US" sz="2000">
                <a:solidFill>
                  <a:srgbClr val="FF0000"/>
                </a:solidFill>
                <a:ea typeface="+mn-lt"/>
                <a:cs typeface="+mn-lt"/>
              </a:rPr>
              <a:t>）企业营业执照复印件；</a:t>
            </a:r>
            <a:endParaRPr lang="zh-CN" altLang="en-US" sz="2000">
              <a:solidFill>
                <a:srgbClr val="FF0000"/>
              </a:solidFill>
              <a:ea typeface="+mn-lt"/>
              <a:cs typeface="+mn-lt"/>
            </a:endParaRPr>
          </a:p>
          <a:p>
            <a:r>
              <a:rPr lang="zh-CN" altLang="en-US" sz="2000">
                <a:solidFill>
                  <a:srgbClr val="FF0000"/>
                </a:solidFill>
                <a:ea typeface="+mn-lt"/>
                <a:cs typeface="+mn-lt"/>
              </a:rPr>
              <a:t>（</a:t>
            </a:r>
            <a:r>
              <a:rPr lang="en-US" altLang="zh-CN" sz="2000">
                <a:solidFill>
                  <a:srgbClr val="FF0000"/>
                </a:solidFill>
                <a:ea typeface="+mn-lt"/>
                <a:cs typeface="+mn-lt"/>
              </a:rPr>
              <a:t>3</a:t>
            </a:r>
            <a:r>
              <a:rPr lang="zh-CN" altLang="en-US" sz="2000">
                <a:solidFill>
                  <a:srgbClr val="FF0000"/>
                </a:solidFill>
                <a:ea typeface="+mn-lt"/>
                <a:cs typeface="+mn-lt"/>
              </a:rPr>
              <a:t>）对外贸易经营者备案登记表复印件；</a:t>
            </a:r>
            <a:endParaRPr lang="zh-CN" altLang="en-US" sz="2000">
              <a:solidFill>
                <a:srgbClr val="FF0000"/>
              </a:solidFill>
              <a:ea typeface="+mn-lt"/>
              <a:cs typeface="+mn-lt"/>
            </a:endParaRPr>
          </a:p>
          <a:p>
            <a:r>
              <a:rPr lang="zh-CN" altLang="en-US" sz="2000">
                <a:solidFill>
                  <a:srgbClr val="FF0000"/>
                </a:solidFill>
                <a:ea typeface="+mn-lt"/>
                <a:cs typeface="+mn-lt"/>
              </a:rPr>
              <a:t>（</a:t>
            </a:r>
            <a:r>
              <a:rPr lang="en-US" altLang="zh-CN" sz="2000">
                <a:solidFill>
                  <a:srgbClr val="FF0000"/>
                </a:solidFill>
                <a:ea typeface="+mn-lt"/>
                <a:cs typeface="+mn-lt"/>
              </a:rPr>
              <a:t>4</a:t>
            </a:r>
            <a:r>
              <a:rPr lang="zh-CN" altLang="en-US" sz="2000">
                <a:solidFill>
                  <a:srgbClr val="FF0000"/>
                </a:solidFill>
                <a:ea typeface="+mn-lt"/>
                <a:cs typeface="+mn-lt"/>
              </a:rPr>
              <a:t>）与云服务建站业务推广企业签订的业务推广合同或协议复印件；</a:t>
            </a:r>
            <a:endParaRPr lang="zh-CN" altLang="en-US" sz="2000">
              <a:solidFill>
                <a:srgbClr val="FF0000"/>
              </a:solidFill>
              <a:ea typeface="+mn-lt"/>
              <a:cs typeface="+mn-lt"/>
            </a:endParaRPr>
          </a:p>
          <a:p>
            <a:r>
              <a:rPr lang="zh-CN" altLang="en-US" sz="2000">
                <a:solidFill>
                  <a:srgbClr val="FF0000"/>
                </a:solidFill>
                <a:ea typeface="+mn-lt"/>
                <a:cs typeface="+mn-lt"/>
              </a:rPr>
              <a:t>（</a:t>
            </a:r>
            <a:r>
              <a:rPr lang="en-US" altLang="zh-CN" sz="2000">
                <a:solidFill>
                  <a:srgbClr val="FF0000"/>
                </a:solidFill>
                <a:ea typeface="+mn-lt"/>
                <a:cs typeface="+mn-lt"/>
              </a:rPr>
              <a:t>5</a:t>
            </a:r>
            <a:r>
              <a:rPr lang="zh-CN" altLang="en-US" sz="2000">
                <a:solidFill>
                  <a:srgbClr val="FF0000"/>
                </a:solidFill>
                <a:ea typeface="+mn-lt"/>
                <a:cs typeface="+mn-lt"/>
              </a:rPr>
              <a:t>）本指南规定支持时段企业使用云服务建站工具（SaaS）建设海外独立站推广费用等费用发票复印件；</a:t>
            </a:r>
            <a:endParaRPr lang="zh-CN" altLang="en-US" sz="2000">
              <a:solidFill>
                <a:srgbClr val="FF0000"/>
              </a:solidFill>
              <a:ea typeface="+mn-lt"/>
              <a:cs typeface="+mn-lt"/>
            </a:endParaRPr>
          </a:p>
          <a:p>
            <a:r>
              <a:rPr lang="zh-CN" altLang="en-US" sz="2000">
                <a:solidFill>
                  <a:srgbClr val="FF0000"/>
                </a:solidFill>
                <a:ea typeface="+mn-lt"/>
                <a:cs typeface="+mn-lt"/>
              </a:rPr>
              <a:t>（</a:t>
            </a:r>
            <a:r>
              <a:rPr lang="en-US" altLang="zh-CN" sz="2000">
                <a:solidFill>
                  <a:srgbClr val="FF0000"/>
                </a:solidFill>
                <a:ea typeface="+mn-lt"/>
                <a:cs typeface="+mn-lt"/>
              </a:rPr>
              <a:t>6</a:t>
            </a:r>
            <a:r>
              <a:rPr lang="zh-CN" altLang="en-US" sz="2000">
                <a:solidFill>
                  <a:srgbClr val="FF0000"/>
                </a:solidFill>
                <a:ea typeface="+mn-lt"/>
                <a:cs typeface="+mn-lt"/>
              </a:rPr>
              <a:t>）推广项目的有关截图或图片。</a:t>
            </a:r>
            <a:endParaRPr lang="zh-CN" altLang="en-US" sz="2000">
              <a:solidFill>
                <a:srgbClr val="FF0000"/>
              </a:solidFill>
              <a:ea typeface="+mn-lt"/>
              <a:cs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50" presetClass="entr" presetSubtype="0" decel="10000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strVal val="#ppt_w+.3"/>
                                          </p:val>
                                        </p:tav>
                                        <p:tav tm="100000">
                                          <p:val>
                                            <p:strVal val="#ppt_w"/>
                                          </p:val>
                                        </p:tav>
                                      </p:tavLst>
                                    </p:anim>
                                    <p:anim calcmode="lin" valueType="num">
                                      <p:cBhvr>
                                        <p:cTn id="12" dur="1000" fill="hold"/>
                                        <p:tgtEl>
                                          <p:spTgt spid="5"/>
                                        </p:tgtEl>
                                        <p:attrNameLst>
                                          <p:attrName>ppt_h</p:attrName>
                                        </p:attrNameLst>
                                      </p:cBhvr>
                                      <p:tavLst>
                                        <p:tav tm="0">
                                          <p:val>
                                            <p:strVal val="#ppt_h"/>
                                          </p:val>
                                        </p:tav>
                                        <p:tav tm="100000">
                                          <p:val>
                                            <p:strVal val="#ppt_h"/>
                                          </p:val>
                                        </p:tav>
                                      </p:tavLst>
                                    </p:anim>
                                    <p:animEffect transition="in" filter="fade">
                                      <p:cBhvr>
                                        <p:cTn id="13" dur="1000"/>
                                        <p:tgtEl>
                                          <p:spTgt spid="5"/>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childTnLst>
                          </p:cTn>
                        </p:par>
                        <p:par>
                          <p:cTn id="22" fill="hold">
                            <p:stCondLst>
                              <p:cond delay="2500"/>
                            </p:stCondLst>
                            <p:childTnLst>
                              <p:par>
                                <p:cTn id="23" presetID="47" presetClass="entr" presetSubtype="0"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1" cstate="screen"/>
          <a:stretch>
            <a:fillRect/>
          </a:stretch>
        </p:blipFill>
        <p:spPr>
          <a:xfrm>
            <a:off x="0" y="1540041"/>
            <a:ext cx="12192000" cy="5334000"/>
          </a:xfrm>
          <a:prstGeom prst="rect">
            <a:avLst/>
          </a:prstGeom>
        </p:spPr>
      </p:pic>
      <p:pic>
        <p:nvPicPr>
          <p:cNvPr id="5" name="图片 4"/>
          <p:cNvPicPr>
            <a:picLocks noChangeAspect="1"/>
          </p:cNvPicPr>
          <p:nvPr/>
        </p:nvPicPr>
        <p:blipFill>
          <a:blip r:embed="rId2" cstate="screen"/>
          <a:stretch>
            <a:fillRect/>
          </a:stretch>
        </p:blipFill>
        <p:spPr>
          <a:xfrm>
            <a:off x="0" y="1984437"/>
            <a:ext cx="12192000" cy="4885944"/>
          </a:xfrm>
          <a:prstGeom prst="rect">
            <a:avLst/>
          </a:prstGeom>
        </p:spPr>
      </p:pic>
      <p:pic>
        <p:nvPicPr>
          <p:cNvPr id="7" name="图片 6"/>
          <p:cNvPicPr>
            <a:picLocks noChangeAspect="1"/>
          </p:cNvPicPr>
          <p:nvPr/>
        </p:nvPicPr>
        <p:blipFill>
          <a:blip r:embed="rId3" cstate="screen"/>
          <a:stretch>
            <a:fillRect/>
          </a:stretch>
        </p:blipFill>
        <p:spPr>
          <a:xfrm>
            <a:off x="3042335" y="2017068"/>
            <a:ext cx="6107329" cy="2696609"/>
          </a:xfrm>
          <a:prstGeom prst="rect">
            <a:avLst/>
          </a:prstGeom>
        </p:spPr>
      </p:pic>
      <p:pic>
        <p:nvPicPr>
          <p:cNvPr id="11" name="图片 10"/>
          <p:cNvPicPr>
            <a:picLocks noChangeAspect="1"/>
          </p:cNvPicPr>
          <p:nvPr/>
        </p:nvPicPr>
        <p:blipFill rotWithShape="1">
          <a:blip r:embed="rId4" cstate="screen"/>
          <a:srcRect/>
          <a:stretch>
            <a:fillRect/>
          </a:stretch>
        </p:blipFill>
        <p:spPr>
          <a:xfrm>
            <a:off x="0" y="-1"/>
            <a:ext cx="12192000" cy="2460717"/>
          </a:xfrm>
          <a:prstGeom prst="rect">
            <a:avLst/>
          </a:prstGeom>
        </p:spPr>
      </p:pic>
      <p:pic>
        <p:nvPicPr>
          <p:cNvPr id="9" name="图片 8"/>
          <p:cNvPicPr>
            <a:picLocks noChangeAspect="1"/>
          </p:cNvPicPr>
          <p:nvPr/>
        </p:nvPicPr>
        <p:blipFill>
          <a:blip r:embed="rId5" cstate="screen"/>
          <a:stretch>
            <a:fillRect/>
          </a:stretch>
        </p:blipFill>
        <p:spPr>
          <a:xfrm rot="661716">
            <a:off x="1777886" y="646227"/>
            <a:ext cx="6892588" cy="1412861"/>
          </a:xfrm>
          <a:prstGeom prst="rect">
            <a:avLst/>
          </a:prstGeom>
        </p:spPr>
      </p:pic>
      <p:sp>
        <p:nvSpPr>
          <p:cNvPr id="28" name="矩形 27"/>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0" name="图片 9"/>
          <p:cNvPicPr>
            <a:picLocks noChangeAspect="1"/>
          </p:cNvPicPr>
          <p:nvPr/>
        </p:nvPicPr>
        <p:blipFill>
          <a:blip r:embed="rId6">
            <a:duotone>
              <a:schemeClr val="bg2">
                <a:shade val="45000"/>
                <a:satMod val="135000"/>
              </a:schemeClr>
              <a:prstClr val="white"/>
            </a:duotone>
          </a:blip>
          <a:stretch>
            <a:fillRect/>
          </a:stretch>
        </p:blipFill>
        <p:spPr>
          <a:xfrm>
            <a:off x="755599" y="4425332"/>
            <a:ext cx="3344627" cy="2968525"/>
          </a:xfrm>
          <a:prstGeom prst="rect">
            <a:avLst/>
          </a:prstGeom>
        </p:spPr>
      </p:pic>
      <p:sp>
        <p:nvSpPr>
          <p:cNvPr id="2" name="文本框 1"/>
          <p:cNvSpPr txBox="1"/>
          <p:nvPr/>
        </p:nvSpPr>
        <p:spPr>
          <a:xfrm>
            <a:off x="1055370" y="935355"/>
            <a:ext cx="10105390" cy="1630045"/>
          </a:xfrm>
          <a:prstGeom prst="rect">
            <a:avLst/>
          </a:prstGeom>
          <a:noFill/>
        </p:spPr>
        <p:txBody>
          <a:bodyPr wrap="square" rtlCol="0">
            <a:spAutoFit/>
          </a:bodyPr>
          <a:p>
            <a:r>
              <a:rPr lang="zh-CN" altLang="en-US" sz="2000">
                <a:solidFill>
                  <a:srgbClr val="FF0000"/>
                </a:solidFill>
                <a:ea typeface="+mn-lt"/>
                <a:cs typeface="+mn-lt"/>
              </a:rPr>
              <a:t>（二）关于申报材料内容要求：</a:t>
            </a:r>
            <a:endParaRPr lang="zh-CN" altLang="en-US" sz="2000">
              <a:solidFill>
                <a:srgbClr val="FF0000"/>
              </a:solidFill>
              <a:ea typeface="+mn-lt"/>
              <a:cs typeface="+mn-lt"/>
            </a:endParaRPr>
          </a:p>
          <a:p>
            <a:r>
              <a:rPr lang="zh-CN" altLang="en-US" sz="2000">
                <a:solidFill>
                  <a:srgbClr val="FF0000"/>
                </a:solidFill>
                <a:ea typeface="+mn-lt"/>
                <a:cs typeface="+mn-lt"/>
              </a:rPr>
              <a:t>1. 《企业申报跨境电商独立站扶持资金项目明细表》中须详细填写表格各项内容。实际发生费用均须填列人民币金额。费用发生为外币的，按照中国人民银行公布的2021年度年末人民币汇率中间价折算或套算。</a:t>
            </a:r>
            <a:endParaRPr lang="zh-CN" altLang="en-US" sz="2000">
              <a:solidFill>
                <a:srgbClr val="FF0000"/>
              </a:solidFill>
              <a:ea typeface="+mn-lt"/>
              <a:cs typeface="+mn-lt"/>
            </a:endParaRPr>
          </a:p>
          <a:p>
            <a:r>
              <a:rPr lang="zh-CN" altLang="en-US" sz="2000">
                <a:solidFill>
                  <a:srgbClr val="FF0000"/>
                </a:solidFill>
                <a:ea typeface="+mn-lt"/>
                <a:cs typeface="+mn-lt"/>
              </a:rPr>
              <a:t>2.提供资料原件如为外文的，必须同时提供中文译本。</a:t>
            </a:r>
            <a:endParaRPr lang="zh-CN" altLang="en-US" sz="2000">
              <a:solidFill>
                <a:srgbClr val="FF0000"/>
              </a:solidFill>
              <a:ea typeface="+mn-lt"/>
              <a:cs typeface="+mn-lt"/>
            </a:endParaRPr>
          </a:p>
        </p:txBody>
      </p:sp>
      <p:sp>
        <p:nvSpPr>
          <p:cNvPr id="3" name="文本框 2"/>
          <p:cNvSpPr txBox="1"/>
          <p:nvPr/>
        </p:nvSpPr>
        <p:spPr>
          <a:xfrm>
            <a:off x="1055370" y="3119755"/>
            <a:ext cx="10106025" cy="2553335"/>
          </a:xfrm>
          <a:prstGeom prst="rect">
            <a:avLst/>
          </a:prstGeom>
          <a:noFill/>
        </p:spPr>
        <p:txBody>
          <a:bodyPr wrap="square" rtlCol="0">
            <a:spAutoFit/>
          </a:bodyPr>
          <a:p>
            <a:r>
              <a:rPr lang="zh-CN" altLang="en-US" sz="2000">
                <a:solidFill>
                  <a:srgbClr val="FF0000"/>
                </a:solidFill>
                <a:ea typeface="+mn-lt"/>
                <a:cs typeface="+mn-lt"/>
              </a:rPr>
              <a:t>（三）关于申报材料格式要求：</a:t>
            </a:r>
            <a:endParaRPr lang="zh-CN" altLang="en-US" sz="2000">
              <a:solidFill>
                <a:srgbClr val="FF0000"/>
              </a:solidFill>
              <a:ea typeface="+mn-lt"/>
              <a:cs typeface="+mn-lt"/>
            </a:endParaRPr>
          </a:p>
          <a:p>
            <a:r>
              <a:rPr lang="zh-CN" altLang="en-US" sz="2000">
                <a:solidFill>
                  <a:srgbClr val="FF0000"/>
                </a:solidFill>
                <a:ea typeface="+mn-lt"/>
                <a:cs typeface="+mn-lt"/>
              </a:rPr>
              <a:t>1.企业申报资料须统一为A4格式，一式两份，要编制目录（参照申报材料清单的顺序），并编制页码，材料目录需与册内文件的页码相对应。装订成册，并在中间加彩页进行分隔；申报资料装订以不易脱落为标准。</a:t>
            </a:r>
            <a:endParaRPr lang="zh-CN" altLang="en-US" sz="2000">
              <a:solidFill>
                <a:srgbClr val="FF0000"/>
              </a:solidFill>
              <a:ea typeface="+mn-lt"/>
              <a:cs typeface="+mn-lt"/>
            </a:endParaRPr>
          </a:p>
          <a:p>
            <a:r>
              <a:rPr lang="zh-CN" altLang="en-US" sz="2000">
                <a:solidFill>
                  <a:srgbClr val="FF0000"/>
                </a:solidFill>
                <a:ea typeface="+mn-lt"/>
                <a:cs typeface="+mn-lt"/>
              </a:rPr>
              <a:t>2.费用支出的相关资料装订顺序要求：应将对应每笔费用的费用合同、支付凭证、费用发票等资料集中按顺序装订。</a:t>
            </a:r>
            <a:endParaRPr lang="zh-CN" altLang="en-US" sz="2000">
              <a:solidFill>
                <a:srgbClr val="FF0000"/>
              </a:solidFill>
              <a:ea typeface="+mn-lt"/>
              <a:cs typeface="+mn-lt"/>
            </a:endParaRPr>
          </a:p>
          <a:p>
            <a:r>
              <a:rPr lang="zh-CN" altLang="en-US" sz="2000">
                <a:solidFill>
                  <a:srgbClr val="FF0000"/>
                </a:solidFill>
                <a:ea typeface="+mn-lt"/>
                <a:cs typeface="+mn-lt"/>
              </a:rPr>
              <a:t>3.提供文件的复印件要清晰，申报资料需加盖申请企业公章（页数较多的资料可在首页及附表上加盖公章，同时加盖骑缝章）。</a:t>
            </a:r>
            <a:endParaRPr lang="zh-CN" altLang="en-US" sz="2000">
              <a:solidFill>
                <a:srgbClr val="FF0000"/>
              </a:solidFill>
              <a:ea typeface="+mn-lt"/>
              <a:cs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50" presetClass="entr" presetSubtype="0" decel="10000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ppt_w</p:attrName>
                                        </p:attrNameLst>
                                      </p:cBhvr>
                                      <p:tavLst>
                                        <p:tav tm="0">
                                          <p:val>
                                            <p:strVal val="#ppt_w+.3"/>
                                          </p:val>
                                        </p:tav>
                                        <p:tav tm="100000">
                                          <p:val>
                                            <p:strVal val="#ppt_w"/>
                                          </p:val>
                                        </p:tav>
                                      </p:tavLst>
                                    </p:anim>
                                    <p:anim calcmode="lin" valueType="num">
                                      <p:cBhvr>
                                        <p:cTn id="12" dur="1000" fill="hold"/>
                                        <p:tgtEl>
                                          <p:spTgt spid="5"/>
                                        </p:tgtEl>
                                        <p:attrNameLst>
                                          <p:attrName>ppt_h</p:attrName>
                                        </p:attrNameLst>
                                      </p:cBhvr>
                                      <p:tavLst>
                                        <p:tav tm="0">
                                          <p:val>
                                            <p:strVal val="#ppt_h"/>
                                          </p:val>
                                        </p:tav>
                                        <p:tav tm="100000">
                                          <p:val>
                                            <p:strVal val="#ppt_h"/>
                                          </p:val>
                                        </p:tav>
                                      </p:tavLst>
                                    </p:anim>
                                    <p:animEffect transition="in" filter="fade">
                                      <p:cBhvr>
                                        <p:cTn id="13" dur="1000"/>
                                        <p:tgtEl>
                                          <p:spTgt spid="5"/>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childTnLst>
                          </p:cTn>
                        </p:par>
                        <p:par>
                          <p:cTn id="22" fill="hold">
                            <p:stCondLst>
                              <p:cond delay="2500"/>
                            </p:stCondLst>
                            <p:childTnLst>
                              <p:par>
                                <p:cTn id="23" presetID="47" presetClass="entr" presetSubtype="0"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6594004" y="6729867"/>
            <a:ext cx="1440159" cy="123111"/>
          </a:xfrm>
          <a:prstGeom prst="rect">
            <a:avLst/>
          </a:prstGeom>
          <a:noFill/>
        </p:spPr>
        <p:txBody>
          <a:bodyPr wrap="square" rtlCol="0">
            <a:spAutoFit/>
          </a:bodyPr>
          <a:lstStyle/>
          <a:p>
            <a:pPr>
              <a:lnSpc>
                <a:spcPct val="200000"/>
              </a:lnSpc>
            </a:pPr>
            <a:r>
              <a:rPr lang="en-US" altLang="zh-CN" sz="100" dirty="0" smtClean="0">
                <a:solidFill>
                  <a:schemeClr val="bg1"/>
                </a:solidFill>
                <a:ea typeface="微软雅黑" panose="020B0503020204020204" pitchFamily="34" charset="-122"/>
              </a:rPr>
              <a:t>PPT</a:t>
            </a:r>
            <a:r>
              <a:rPr lang="zh-CN" altLang="en-US" sz="100" dirty="0" smtClean="0">
                <a:solidFill>
                  <a:schemeClr val="bg1"/>
                </a:solidFill>
                <a:ea typeface="微软雅黑" panose="020B0503020204020204" pitchFamily="34" charset="-122"/>
              </a:rPr>
              <a:t>背景图片 </a:t>
            </a:r>
            <a:r>
              <a:rPr lang="en-US" altLang="zh-CN" sz="100" dirty="0">
                <a:solidFill>
                  <a:schemeClr val="bg1"/>
                </a:solidFill>
                <a:ea typeface="微软雅黑" panose="020B0503020204020204" pitchFamily="34" charset="-122"/>
              </a:rPr>
              <a:t>http://www.1ppt.com/beijing/</a:t>
            </a:r>
            <a:endParaRPr lang="en-US" altLang="zh-CN" sz="100" dirty="0" smtClean="0">
              <a:solidFill>
                <a:schemeClr val="bg1"/>
              </a:solidFill>
              <a:ea typeface="微软雅黑" panose="020B0503020204020204" pitchFamily="34" charset="-122"/>
            </a:endParaRPr>
          </a:p>
        </p:txBody>
      </p:sp>
      <p:pic>
        <p:nvPicPr>
          <p:cNvPr id="5" name="图片 4"/>
          <p:cNvPicPr>
            <a:picLocks noChangeAspect="1"/>
          </p:cNvPicPr>
          <p:nvPr/>
        </p:nvPicPr>
        <p:blipFill rotWithShape="1">
          <a:blip r:embed="rId1" cstate="screen">
            <a:extLst>
              <a:ext uri="{BEBA8EAE-BF5A-486C-A8C5-ECC9F3942E4B}">
                <a14:imgProps xmlns:a14="http://schemas.microsoft.com/office/drawing/2010/main">
                  <a14:imgLayer r:embed="rId2">
                    <a14:imgEffect>
                      <a14:saturation sat="66000"/>
                    </a14:imgEffect>
                  </a14:imgLayer>
                </a14:imgProps>
              </a:ext>
            </a:extLst>
          </a:blip>
          <a:srcRect/>
          <a:stretch>
            <a:fillRect/>
          </a:stretch>
        </p:blipFill>
        <p:spPr>
          <a:xfrm>
            <a:off x="0" y="0"/>
            <a:ext cx="12192000" cy="6858000"/>
          </a:xfrm>
          <a:prstGeom prst="rect">
            <a:avLst/>
          </a:prstGeom>
        </p:spPr>
      </p:pic>
      <p:sp>
        <p:nvSpPr>
          <p:cNvPr id="6" name="矩形 5"/>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文本框 1"/>
          <p:cNvSpPr txBox="1"/>
          <p:nvPr/>
        </p:nvSpPr>
        <p:spPr>
          <a:xfrm>
            <a:off x="1248410" y="1032510"/>
            <a:ext cx="9889490" cy="953135"/>
          </a:xfrm>
          <a:prstGeom prst="rect">
            <a:avLst/>
          </a:prstGeom>
          <a:noFill/>
        </p:spPr>
        <p:txBody>
          <a:bodyPr wrap="square" rtlCol="0">
            <a:spAutoFit/>
          </a:bodyPr>
          <a:p>
            <a:r>
              <a:rPr lang="zh-CN" altLang="en-US" sz="2800">
                <a:latin typeface="+mj-lt"/>
                <a:ea typeface="+mj-lt"/>
              </a:rPr>
              <a:t>五、问：番禺区关于促进企业使用云服务建站工具开展跨境电商业务事项申报是否有优先标准？</a:t>
            </a:r>
            <a:endParaRPr lang="zh-CN" altLang="en-US" sz="2800">
              <a:latin typeface="+mj-lt"/>
              <a:ea typeface="+mj-lt"/>
            </a:endParaRPr>
          </a:p>
        </p:txBody>
      </p:sp>
      <p:sp>
        <p:nvSpPr>
          <p:cNvPr id="3" name="文本框 2"/>
          <p:cNvSpPr txBox="1"/>
          <p:nvPr/>
        </p:nvSpPr>
        <p:spPr>
          <a:xfrm>
            <a:off x="1248410" y="3064510"/>
            <a:ext cx="9912350" cy="1814830"/>
          </a:xfrm>
          <a:prstGeom prst="rect">
            <a:avLst/>
          </a:prstGeom>
          <a:noFill/>
        </p:spPr>
        <p:txBody>
          <a:bodyPr wrap="square" rtlCol="0">
            <a:spAutoFit/>
          </a:bodyPr>
          <a:p>
            <a:r>
              <a:rPr lang="zh-CN" altLang="en-US" sz="2800">
                <a:solidFill>
                  <a:srgbClr val="FF0000"/>
                </a:solidFill>
                <a:ea typeface="+mn-lt"/>
                <a:cs typeface="+mn-lt"/>
              </a:rPr>
              <a:t>答：择优标准：</a:t>
            </a:r>
            <a:endParaRPr lang="zh-CN" altLang="en-US" sz="2800">
              <a:solidFill>
                <a:srgbClr val="FF0000"/>
              </a:solidFill>
              <a:ea typeface="+mn-lt"/>
              <a:cs typeface="+mn-lt"/>
            </a:endParaRPr>
          </a:p>
          <a:p>
            <a:r>
              <a:rPr lang="zh-CN" altLang="en-US" sz="2800">
                <a:solidFill>
                  <a:srgbClr val="FF0000"/>
                </a:solidFill>
                <a:ea typeface="+mn-lt"/>
                <a:cs typeface="+mn-lt"/>
              </a:rPr>
              <a:t>（一）对使用中国注册公司的云服务建站工具（SaaS）建设或者推广海外独立站业务进行优先排序；</a:t>
            </a:r>
            <a:endParaRPr lang="zh-CN" altLang="en-US" sz="2800">
              <a:solidFill>
                <a:srgbClr val="FF0000"/>
              </a:solidFill>
              <a:ea typeface="+mn-lt"/>
              <a:cs typeface="+mn-lt"/>
            </a:endParaRPr>
          </a:p>
          <a:p>
            <a:r>
              <a:rPr lang="zh-CN" altLang="en-US" sz="2800">
                <a:solidFill>
                  <a:srgbClr val="FF0000"/>
                </a:solidFill>
                <a:ea typeface="+mn-lt"/>
                <a:cs typeface="+mn-lt"/>
              </a:rPr>
              <a:t>（二）按企业对我区跨境电商进出口贡献额进行优先排序。</a:t>
            </a:r>
            <a:endParaRPr lang="zh-CN" altLang="en-US" sz="2800">
              <a:solidFill>
                <a:srgbClr val="FF0000"/>
              </a:solidFill>
              <a:ea typeface="+mn-lt"/>
              <a:cs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6594004" y="6729867"/>
            <a:ext cx="1440159" cy="123111"/>
          </a:xfrm>
          <a:prstGeom prst="rect">
            <a:avLst/>
          </a:prstGeom>
          <a:noFill/>
        </p:spPr>
        <p:txBody>
          <a:bodyPr wrap="square" rtlCol="0">
            <a:spAutoFit/>
          </a:bodyPr>
          <a:lstStyle/>
          <a:p>
            <a:pPr>
              <a:lnSpc>
                <a:spcPct val="200000"/>
              </a:lnSpc>
            </a:pPr>
            <a:r>
              <a:rPr lang="en-US" altLang="zh-CN" sz="100" dirty="0" smtClean="0">
                <a:solidFill>
                  <a:schemeClr val="bg1"/>
                </a:solidFill>
                <a:ea typeface="微软雅黑" panose="020B0503020204020204" pitchFamily="34" charset="-122"/>
              </a:rPr>
              <a:t>PPT</a:t>
            </a:r>
            <a:r>
              <a:rPr lang="zh-CN" altLang="en-US" sz="100" dirty="0" smtClean="0">
                <a:solidFill>
                  <a:schemeClr val="bg1"/>
                </a:solidFill>
                <a:ea typeface="微软雅黑" panose="020B0503020204020204" pitchFamily="34" charset="-122"/>
              </a:rPr>
              <a:t>背景图片 </a:t>
            </a:r>
            <a:r>
              <a:rPr lang="en-US" altLang="zh-CN" sz="100" dirty="0">
                <a:solidFill>
                  <a:schemeClr val="bg1"/>
                </a:solidFill>
                <a:ea typeface="微软雅黑" panose="020B0503020204020204" pitchFamily="34" charset="-122"/>
              </a:rPr>
              <a:t>http://www.1ppt.com/beijing/</a:t>
            </a:r>
            <a:endParaRPr lang="en-US" altLang="zh-CN" sz="100" dirty="0" smtClean="0">
              <a:solidFill>
                <a:schemeClr val="bg1"/>
              </a:solidFill>
              <a:ea typeface="微软雅黑" panose="020B0503020204020204" pitchFamily="34" charset="-122"/>
            </a:endParaRPr>
          </a:p>
        </p:txBody>
      </p:sp>
      <p:pic>
        <p:nvPicPr>
          <p:cNvPr id="5" name="图片 4"/>
          <p:cNvPicPr>
            <a:picLocks noChangeAspect="1"/>
          </p:cNvPicPr>
          <p:nvPr/>
        </p:nvPicPr>
        <p:blipFill rotWithShape="1">
          <a:blip r:embed="rId1" cstate="screen">
            <a:extLst>
              <a:ext uri="{BEBA8EAE-BF5A-486C-A8C5-ECC9F3942E4B}">
                <a14:imgProps xmlns:a14="http://schemas.microsoft.com/office/drawing/2010/main">
                  <a14:imgLayer r:embed="rId2">
                    <a14:imgEffect>
                      <a14:saturation sat="66000"/>
                    </a14:imgEffect>
                  </a14:imgLayer>
                </a14:imgProps>
              </a:ext>
            </a:extLst>
          </a:blip>
          <a:srcRect/>
          <a:stretch>
            <a:fillRect/>
          </a:stretch>
        </p:blipFill>
        <p:spPr>
          <a:xfrm>
            <a:off x="0" y="0"/>
            <a:ext cx="12192000" cy="6858000"/>
          </a:xfrm>
          <a:prstGeom prst="rect">
            <a:avLst/>
          </a:prstGeom>
        </p:spPr>
      </p:pic>
      <p:sp>
        <p:nvSpPr>
          <p:cNvPr id="6" name="矩形 5"/>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文本框 1"/>
          <p:cNvSpPr txBox="1"/>
          <p:nvPr/>
        </p:nvSpPr>
        <p:spPr>
          <a:xfrm>
            <a:off x="1248410" y="669290"/>
            <a:ext cx="9866630" cy="953135"/>
          </a:xfrm>
          <a:prstGeom prst="rect">
            <a:avLst/>
          </a:prstGeom>
          <a:noFill/>
        </p:spPr>
        <p:txBody>
          <a:bodyPr wrap="square" rtlCol="0">
            <a:spAutoFit/>
          </a:bodyPr>
          <a:p>
            <a:r>
              <a:rPr lang="zh-CN" altLang="en-US" sz="2800">
                <a:latin typeface="+mj-lt"/>
                <a:ea typeface="+mj-lt"/>
              </a:rPr>
              <a:t>六、问：对番禺区关于促进企业使用云服务建站工具开展跨境电商业务事项申报有没有关于监督检查与责任追究的要求？</a:t>
            </a:r>
            <a:endParaRPr lang="zh-CN" altLang="en-US" sz="2800">
              <a:latin typeface="+mj-lt"/>
              <a:ea typeface="+mj-lt"/>
            </a:endParaRPr>
          </a:p>
        </p:txBody>
      </p:sp>
      <p:sp>
        <p:nvSpPr>
          <p:cNvPr id="3" name="文本框 2"/>
          <p:cNvSpPr txBox="1"/>
          <p:nvPr/>
        </p:nvSpPr>
        <p:spPr>
          <a:xfrm>
            <a:off x="1248410" y="2028825"/>
            <a:ext cx="9866630" cy="4154170"/>
          </a:xfrm>
          <a:prstGeom prst="rect">
            <a:avLst/>
          </a:prstGeom>
          <a:noFill/>
        </p:spPr>
        <p:txBody>
          <a:bodyPr wrap="square" rtlCol="0">
            <a:spAutoFit/>
          </a:bodyPr>
          <a:p>
            <a:r>
              <a:rPr lang="zh-CN" altLang="en-US" sz="2200">
                <a:solidFill>
                  <a:srgbClr val="FF0000"/>
                </a:solidFill>
                <a:ea typeface="+mn-lt"/>
                <a:cs typeface="+mn-lt"/>
              </a:rPr>
              <a:t>答：监督检查与责任追究：</a:t>
            </a:r>
            <a:endParaRPr lang="zh-CN" altLang="en-US" sz="2200">
              <a:solidFill>
                <a:srgbClr val="FF0000"/>
              </a:solidFill>
              <a:ea typeface="+mn-lt"/>
              <a:cs typeface="+mn-lt"/>
            </a:endParaRPr>
          </a:p>
          <a:p>
            <a:r>
              <a:rPr lang="zh-CN" altLang="en-US" sz="2200">
                <a:solidFill>
                  <a:srgbClr val="FF0000"/>
                </a:solidFill>
                <a:ea typeface="+mn-lt"/>
                <a:cs typeface="+mn-lt"/>
              </a:rPr>
              <a:t>（一）企业申报的所有文件、单证和资料须准确、真实、完整和有效。申报单位收到资金后，应按照《企业财务通则》及财务制度规定作相应的财务及会计处理，建立完善的项目和财务档案管理制度，并专项用于促进跨境电商业务开展，确保资金专款专用；申报单位应按要求开展绩效自评，并积极配合各级商务、财政部门或由其委托第三方机构开展的对资金使用情况的监督、核查、绩效评价工作。</a:t>
            </a:r>
            <a:endParaRPr lang="zh-CN" altLang="en-US" sz="2200">
              <a:solidFill>
                <a:srgbClr val="FF0000"/>
              </a:solidFill>
              <a:ea typeface="+mn-lt"/>
              <a:cs typeface="+mn-lt"/>
            </a:endParaRPr>
          </a:p>
          <a:p>
            <a:r>
              <a:rPr lang="zh-CN" altLang="en-US" sz="2200">
                <a:solidFill>
                  <a:srgbClr val="FF0000"/>
                </a:solidFill>
                <a:ea typeface="+mn-lt"/>
                <a:cs typeface="+mn-lt"/>
              </a:rPr>
              <a:t>（二）申报单位在资金申报和使用过程中，存在虚报、冒领等手段骗取财政资金，截留、挪用或擅自改变财政资金用途等违法行为的，一经发现立即取消扶持资格，按照《财政违法行为处罚处分条例》等法律法规处理，追回财政专项资金，5年内停止申报专项资金资格，并向社会公开其不守信用信息，涉嫌犯罪的依法移交司法机关追究刑事责任。</a:t>
            </a:r>
            <a:endParaRPr lang="zh-CN" altLang="en-US" sz="2200">
              <a:solidFill>
                <a:srgbClr val="FF0000"/>
              </a:solidFill>
              <a:ea typeface="+mn-lt"/>
              <a:cs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6594004" y="6729867"/>
            <a:ext cx="1440159" cy="123111"/>
          </a:xfrm>
          <a:prstGeom prst="rect">
            <a:avLst/>
          </a:prstGeom>
          <a:noFill/>
        </p:spPr>
        <p:txBody>
          <a:bodyPr wrap="square" rtlCol="0">
            <a:spAutoFit/>
          </a:bodyPr>
          <a:lstStyle/>
          <a:p>
            <a:pPr>
              <a:lnSpc>
                <a:spcPct val="200000"/>
              </a:lnSpc>
            </a:pPr>
            <a:r>
              <a:rPr lang="en-US" altLang="zh-CN" sz="100" dirty="0" smtClean="0">
                <a:solidFill>
                  <a:schemeClr val="bg1"/>
                </a:solidFill>
                <a:ea typeface="微软雅黑" panose="020B0503020204020204" pitchFamily="34" charset="-122"/>
              </a:rPr>
              <a:t>PPT</a:t>
            </a:r>
            <a:r>
              <a:rPr lang="zh-CN" altLang="en-US" sz="100" dirty="0" smtClean="0">
                <a:solidFill>
                  <a:schemeClr val="bg1"/>
                </a:solidFill>
                <a:ea typeface="微软雅黑" panose="020B0503020204020204" pitchFamily="34" charset="-122"/>
              </a:rPr>
              <a:t>背景图片 </a:t>
            </a:r>
            <a:r>
              <a:rPr lang="en-US" altLang="zh-CN" sz="100" dirty="0">
                <a:solidFill>
                  <a:schemeClr val="bg1"/>
                </a:solidFill>
                <a:ea typeface="微软雅黑" panose="020B0503020204020204" pitchFamily="34" charset="-122"/>
              </a:rPr>
              <a:t>http://www.1ppt.com/beijing/</a:t>
            </a:r>
            <a:endParaRPr lang="en-US" altLang="zh-CN" sz="100" dirty="0" smtClean="0">
              <a:solidFill>
                <a:schemeClr val="bg1"/>
              </a:solidFill>
              <a:ea typeface="微软雅黑" panose="020B0503020204020204" pitchFamily="34" charset="-122"/>
            </a:endParaRPr>
          </a:p>
        </p:txBody>
      </p:sp>
      <p:pic>
        <p:nvPicPr>
          <p:cNvPr id="5" name="图片 4"/>
          <p:cNvPicPr>
            <a:picLocks noChangeAspect="1"/>
          </p:cNvPicPr>
          <p:nvPr/>
        </p:nvPicPr>
        <p:blipFill rotWithShape="1">
          <a:blip r:embed="rId1" cstate="screen">
            <a:extLst>
              <a:ext uri="{BEBA8EAE-BF5A-486C-A8C5-ECC9F3942E4B}">
                <a14:imgProps xmlns:a14="http://schemas.microsoft.com/office/drawing/2010/main">
                  <a14:imgLayer r:embed="rId2">
                    <a14:imgEffect>
                      <a14:saturation sat="66000"/>
                    </a14:imgEffect>
                  </a14:imgLayer>
                </a14:imgProps>
              </a:ext>
            </a:extLst>
          </a:blip>
          <a:srcRect/>
          <a:stretch>
            <a:fillRect/>
          </a:stretch>
        </p:blipFill>
        <p:spPr>
          <a:xfrm>
            <a:off x="0" y="0"/>
            <a:ext cx="12192000" cy="6858000"/>
          </a:xfrm>
          <a:prstGeom prst="rect">
            <a:avLst/>
          </a:prstGeom>
        </p:spPr>
      </p:pic>
      <p:sp>
        <p:nvSpPr>
          <p:cNvPr id="6" name="矩形 5"/>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文本框 1"/>
          <p:cNvSpPr txBox="1"/>
          <p:nvPr/>
        </p:nvSpPr>
        <p:spPr>
          <a:xfrm>
            <a:off x="1026795" y="1225550"/>
            <a:ext cx="10139045" cy="953135"/>
          </a:xfrm>
          <a:prstGeom prst="rect">
            <a:avLst/>
          </a:prstGeom>
          <a:noFill/>
        </p:spPr>
        <p:txBody>
          <a:bodyPr wrap="square" rtlCol="0">
            <a:spAutoFit/>
          </a:bodyPr>
          <a:p>
            <a:r>
              <a:rPr lang="zh-CN" altLang="en-US" sz="2800">
                <a:latin typeface="+mj-lt"/>
                <a:ea typeface="+mj-lt"/>
              </a:rPr>
              <a:t>七、问：番禺区关于促进企业使用云服务建站工具开展跨境电商业务事项的申报材料提交到哪里？什么时候截止提交？</a:t>
            </a:r>
            <a:endParaRPr lang="zh-CN" altLang="en-US" sz="2800">
              <a:latin typeface="+mj-lt"/>
              <a:ea typeface="+mj-lt"/>
            </a:endParaRPr>
          </a:p>
        </p:txBody>
      </p:sp>
      <p:sp>
        <p:nvSpPr>
          <p:cNvPr id="3" name="文本框 2"/>
          <p:cNvSpPr txBox="1"/>
          <p:nvPr/>
        </p:nvSpPr>
        <p:spPr>
          <a:xfrm>
            <a:off x="1047115" y="3201035"/>
            <a:ext cx="10099040" cy="1814830"/>
          </a:xfrm>
          <a:prstGeom prst="rect">
            <a:avLst/>
          </a:prstGeom>
          <a:noFill/>
        </p:spPr>
        <p:txBody>
          <a:bodyPr wrap="square" rtlCol="0">
            <a:spAutoFit/>
          </a:bodyPr>
          <a:p>
            <a:r>
              <a:rPr lang="zh-CN" altLang="en-US" sz="2800">
                <a:solidFill>
                  <a:srgbClr val="FF0000"/>
                </a:solidFill>
                <a:ea typeface="+mn-lt"/>
                <a:cs typeface="+mn-lt"/>
              </a:rPr>
              <a:t>答：企业请于2022年6月10日（星期五）下午18:00时前，将申报材料（一式两份）（含电子版）提交至番禺区科技工业商务和信息化局6楼607室口岸科（地址：番禺区市桥街清河东路口岸大街11号口岸大楼）。逾期提交的，不予受理。</a:t>
            </a:r>
            <a:endParaRPr lang="zh-CN" altLang="en-US" sz="2800">
              <a:solidFill>
                <a:srgbClr val="FF0000"/>
              </a:solidFill>
              <a:ea typeface="+mn-lt"/>
              <a:cs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ihlryrxn">
      <a:majorFont>
        <a:latin typeface="微软雅黑"/>
        <a:ea typeface="义启小魏楷"/>
        <a:cs typeface=""/>
      </a:majorFont>
      <a:minorFont>
        <a:latin typeface="微软雅黑"/>
        <a:ea typeface="义启小魏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2508</Words>
  <Application>WPS 演示</Application>
  <PresentationFormat>自定义</PresentationFormat>
  <Paragraphs>96</Paragraphs>
  <Slides>11</Slides>
  <Notes>2</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11</vt:i4>
      </vt:variant>
    </vt:vector>
  </HeadingPairs>
  <TitlesOfParts>
    <vt:vector size="21" baseType="lpstr">
      <vt:lpstr>Arial</vt:lpstr>
      <vt:lpstr>宋体</vt:lpstr>
      <vt:lpstr>Wingdings</vt:lpstr>
      <vt:lpstr>微软雅黑</vt:lpstr>
      <vt:lpstr>Arial Unicode MS</vt:lpstr>
      <vt:lpstr>义启小魏楷</vt:lpstr>
      <vt:lpstr>楷体_GB2312</vt:lpstr>
      <vt:lpstr>等线</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14.0000</AppVersion>
  <Manager>第一PPT</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水墨山水</dc:title>
  <dc:creator>第一PPT</dc:creator>
  <cp:keywords>www.1ppt.com</cp:keywords>
  <dc:description>www.1ppt.com</dc:description>
  <cp:lastModifiedBy>Administrator</cp:lastModifiedBy>
  <cp:revision>52</cp:revision>
  <dcterms:created xsi:type="dcterms:W3CDTF">2020-12-02T09:20:00Z</dcterms:created>
  <dcterms:modified xsi:type="dcterms:W3CDTF">2022-05-30T02:32:10Z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3EC3A19CF9114DD3AEB096025DA48222</vt:lpwstr>
  </property>
  <property fmtid="{D5CDD505-2E9C-101B-9397-08002B2CF9AE}" pid="3" name="KSOProductBuildVer">
    <vt:lpwstr>2052-11.8.2.9022</vt:lpwstr>
  </property>
</Properties>
</file>